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19"/>
  </p:notesMasterIdLst>
  <p:sldIdLst>
    <p:sldId id="256" r:id="rId2"/>
    <p:sldId id="258" r:id="rId3"/>
    <p:sldId id="259" r:id="rId4"/>
    <p:sldId id="276" r:id="rId5"/>
    <p:sldId id="260" r:id="rId6"/>
    <p:sldId id="278" r:id="rId7"/>
    <p:sldId id="277" r:id="rId8"/>
    <p:sldId id="292" r:id="rId9"/>
    <p:sldId id="293" r:id="rId10"/>
    <p:sldId id="294" r:id="rId11"/>
    <p:sldId id="295" r:id="rId12"/>
    <p:sldId id="296" r:id="rId13"/>
    <p:sldId id="297" r:id="rId14"/>
    <p:sldId id="298" r:id="rId15"/>
    <p:sldId id="300" r:id="rId16"/>
    <p:sldId id="299" r:id="rId17"/>
    <p:sldId id="273" r:id="rId18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20"/>
      <p:bold r:id="rId21"/>
      <p:italic r:id="rId22"/>
      <p:boldItalic r:id="rId23"/>
    </p:embeddedFont>
    <p:embeddedFont>
      <p:font typeface="나눔바른고딕" panose="020B0603020101020101" pitchFamily="50" charset="-127"/>
      <p:regular r:id="rId24"/>
      <p:bold r:id="rId25"/>
    </p:embeddedFont>
    <p:embeddedFont>
      <p:font typeface="나눔바른고딕OTF Light" panose="02000303000000000000" pitchFamily="50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9900"/>
    <a:srgbClr val="E16B0A"/>
    <a:srgbClr val="00A8E5"/>
    <a:srgbClr val="00AF9C"/>
    <a:srgbClr val="004559"/>
    <a:srgbClr val="05A9E6"/>
    <a:srgbClr val="1B1B1E"/>
    <a:srgbClr val="666B74"/>
    <a:srgbClr val="666483"/>
    <a:srgbClr val="6A6F9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355" autoAdjust="0"/>
    <p:restoredTop sz="66112" autoAdjust="0"/>
  </p:normalViewPr>
  <p:slideViewPr>
    <p:cSldViewPr snapToGrid="0">
      <p:cViewPr>
        <p:scale>
          <a:sx n="75" d="100"/>
          <a:sy n="75" d="100"/>
        </p:scale>
        <p:origin x="343" y="2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howGuides="1">
      <p:cViewPr varScale="1">
        <p:scale>
          <a:sx n="99" d="100"/>
          <a:sy n="99" d="100"/>
        </p:scale>
        <p:origin x="1073" y="41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7.fntdata"/><Relationship Id="rId3" Type="http://schemas.openxmlformats.org/officeDocument/2006/relationships/slide" Target="slides/slide2.xml"/><Relationship Id="rId21" Type="http://schemas.openxmlformats.org/officeDocument/2006/relationships/font" Target="fonts/font2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6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1.fntdata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5.fntdata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4.fntdata"/><Relationship Id="rId28" Type="http://schemas.openxmlformats.org/officeDocument/2006/relationships/font" Target="fonts/font9.fntdata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3.fntdata"/><Relationship Id="rId27" Type="http://schemas.openxmlformats.org/officeDocument/2006/relationships/font" Target="fonts/font8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206AE40-8DC1-4615-8643-9313F59D98C4}" type="datetimeFigureOut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EE75E63-DB19-4BF7-92B2-5CFCB17A3D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719606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0591316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사회와 디지털 시민성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사회의 시민이 갖추어야 하는 세 번째 역량은 나와 타인을 보호하는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권리와 책임은 프라이버시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표현의 자유와 같은 권리는 누리되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이에 상응하는 책임 또한 지는 것을 말합니다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안전은 바이러스나 해킹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개인 정보의 안전 등 자신의 정보를 보호하고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스스로를 보호하는 법에 대해서 익히는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건강과 복지는 신체적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심리적 해악을 방지하는 것으로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예를 들어 미디어 중독 등의 심리적 문제나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거북목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등 신체적 문제에 대한 해결 방안을 찾아보는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미디어를 이용하며 내가 보호받지 못할 때 어떤 일이 일어날 수 있을지 생각해봅니다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2. 3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10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410534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사회와 디지털 시민성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시민성의 요소를 각자 생각해보는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앞부분의 디지털 시민성의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요소는 정의 방식의 하나이며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사회에서 살아가기 위해서 무엇이 필요한가에 대해서 여러 가지로 생각해 볼 수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시민성의 요소들 중 가장 중요한 것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더 추가되어야 할 것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없어도 될 것은 무엇이 있을지 생각해봅니다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우리만의 디지털 시민성 요소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가지를 정해 함께 이야기 나누어 보도록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11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66418285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4227496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가면을 벗고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사회에서 공존하기 위해 아름다운 인터넷 세상을 만들기 위한 행동이란 노래를 통해 함께 생각해보는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영상은 아름다운 인터넷 세상에 대해 래퍼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래원과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수어아티스트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지연이 함께 작업하여 발표한 노래입니다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노래에서는 아름다운 인터넷 세상을 만들기 위한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행동을 제시하고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가사에 집중하여 노래를 주의 깊게 듣고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3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행동을 활동지에 적어봅니다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뮤직비디오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가면을 벗고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래퍼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래원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x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수어아티스트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지연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방송통신위원회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2019.11.10.)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https://youtu.be/1GxwBSn9iCg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4]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877480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가면을 벗고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 노래에서는 아름다운 인터넷 세상을 만들기 위해 다음과 같은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행동을 제시합니다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모두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존중받아야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한다는 것을 기억하고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역지사지하여 상처를 주지 않아야 한다는 것</a:t>
            </a:r>
          </a:p>
          <a:p>
            <a:pPr marL="252000" indent="0"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2) SNS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에 정보를 공유할 때는 출처를 밝히고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저작권 침해를 해서는 안 된다는 것</a:t>
            </a:r>
          </a:p>
          <a:p>
            <a:pPr marL="252000" indent="0"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 활동에 개인이 적극적으로 참여하고 활동할 것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위의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행동이 앞부분의 디지털 시민성의 모습들과 얼마나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비슷한지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이야기해봅시다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각자 디지털 미디어 세상을 살아갈 때 지켜야 할 점을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3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가지 정해보고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가사를 개사해봅시다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노래의 제목인 ‘가면을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벗고’라는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말의 의미를 각자 다르게 받아들일 수도 있습니다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‘가면을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벗고’의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의미에 대해 생각해봅니다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뮤직비디오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가면을 벗고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래퍼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래원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x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수어아티스트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지연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 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방송통신위원회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2019.11.10.)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: https://youtu.be/1GxwBSn9iCg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5]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0268526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928356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 마무리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나는 어떤 디지털 시민이 되어야 할까요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?)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개사한 가사를 발표해봅니다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공통적으로 들어가는 내용이 있는지 확인해보고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우리가 생각하는 디지털 시민의 모습은 무엇인지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그런 모습을 갖추기 위해 우리는 어떻게 행동해야 할지 이야기하며 수업을 마무리합니다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649803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17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813369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2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82461101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학습목표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]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시민성의 개념과 요소를 설명할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2.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미디어 이용 시 지켜야 할 점들을 탐구할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</a:p>
          <a:p>
            <a:pPr algn="l"/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3. </a:t>
            </a:r>
            <a:r>
              <a:rPr lang="ko-KR" altLang="en-US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성인지 역량을 갖춘 성숙한 디지털 시민의 모습을 인식하고 이를 함께 실천할 수 있다</a:t>
            </a:r>
            <a:r>
              <a:rPr lang="en-US" altLang="ko-KR" sz="1200" b="0" i="0" u="none" strike="noStrike" baseline="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.</a:t>
            </a:r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endParaRPr lang="ko-KR" altLang="en-US" sz="12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3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035721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4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151367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수업열기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사회에 사는 우리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사회의 시민에 대해 이해하는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시민은 우리가 함께 살아가고 있는 사회를 더 좋은 세상으로 만들기 위해 노력하는 사람이며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자신이 살아가는 공동체의 문제에 관심을 가지고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문제를 해결하기 위해서 동료 시민들과 함께 고민하고 토론하고 개선 활동에 참여하는 사람입니다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또한 시민은 우리 사회를 좋게 만들 의무를 지고 있으며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좋은 사회에서 살아갈 권리가 있는 사람입니다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우리는 사람들끼리 더 많이 연결되고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빠르고 쉽게 소통할 수 있는 디지털 사회의 시민이기도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사회의 시민이 해야 하는 일과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하지 말아야하는 일에 대해 이야기 나누고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흰색 칸에는 디지털 사회의 시민이 해야 하는 일에 대해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모둠별로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합의가 된 내용을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노란색 칸에는 논의가 되었지만 합의되지 않은 내용을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빨간색 칸에는 디지털 사회의 시민이 하지 말아야하는 일로 합의된 내용을 기록해봅니다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5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104911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ko-KR" altLang="en-US" dirty="0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6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40543328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>
          <a:xfrm>
            <a:off x="685800" y="4400550"/>
            <a:ext cx="5486400" cy="3807016"/>
          </a:xfrm>
        </p:spPr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사회와 디지털 시민성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시민성의 개념과 요소를 이해하기 위한 활동입니다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시민성이란 시민으로서 갖추어야 할 역량을 의미합니다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시민성이란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미디어의 발달로 인한 새로운 사회 변화에 따라 새롭게 생겨난 디지털 미디어 환경에 대응하기 위해 필요한 시민의 역량을 말하는 개념입니다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위 표는 디지털 시민성을 개념화한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미디어의 기술적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활용뿐만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아니라 타인을 존중하면서 자신의 의견을 표현하고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사회적 활동에 참여하고 협업하는 시민의 역할을 다하는 것을 의미합니다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특히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타인의 입장과 감정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의견을 고려하는 참여를 통한 공동체 의식을 갖는 능력이 강조됩니다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수업진행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TIP]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학생들에게 디지털 시민성의 세부개념을 이해시키는 것이 어려울 수 있으므로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모든 내용을 세부적으로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이해시키려할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필요는 없습니다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다만 디지털 기술의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활용뿐만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아니라 자신과 타인을 존중하고 소통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․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배려할 줄 아는 공동체적 역량이 디지털 사회에서 매우 더 중요해지고 있음을 인식할 수 있도록 지도합니다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자료 출처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- 4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차 산업혁명시대 디지털 시민성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(Digital Citizenship)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논의 및 과제</a:t>
            </a:r>
          </a:p>
          <a:p>
            <a:pPr marL="180000" indent="-457200"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박선아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한국교육학술정보원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2018)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7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1664871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사회와 디지털 시민성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사회의 시민이 갖추어야 하는 첫 번째 역량은 나와 타인을 배려하는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에티켓이란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책임있는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디지털 시민이 되기 위해 디지털 미디어를 활용할 때 지켜야 하는 윤리적 기준을 준수하는 것을 의미합니다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접근이란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디지털을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평등하게 이용할 수 있도록 보장하는 것을 말하며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법률이란 해킹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저작권 침해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표절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혐오표현 등 타인의 권리를 침해하는 범죄에 대해서 알고 있는 것을 의미합니다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미디어를 이용하면서 타인의 배려를 받았던 경험 또는 타인이 나를 배려하지 않아 불쾌했던 경험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내가 타인을 배려했던 경험 등을 떠올려봅니다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2. 1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8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8354598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이미지 개체 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슬라이드 노트 개체 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교수지도안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</a:p>
          <a:p>
            <a:pPr algn="l"/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* 활동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1(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사회와 디지털 시민성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)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사회의 시민이 갖추어야 하는 두 번째 역량은 타인과 소통하는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의사소통은 정보를 서로 교환하고 소통하는 능력을 갖추는 것을 말합니다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</a:t>
            </a:r>
            <a:r>
              <a:rPr lang="ko-KR" altLang="en-US" sz="1200" b="0" i="0" u="none" strike="noStrike" kern="1200" baseline="0" dirty="0" err="1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리터러시는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 미디어를 이용할 때 필요한 기술을 학습하고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, 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활용 능력을 키우는 것을 의미합니다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거래는 디지털 경제를 이용하여 유능하고 합리적인 소비자가 되는 것입니다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marL="252000" indent="-252000" algn="l">
              <a:buFont typeface="Wingdings" panose="05000000000000000000" pitchFamily="2" charset="2"/>
              <a:buChar char="l"/>
            </a:pP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디지털 미디어를 이용하여 타인과 소통했던 경험을 함께 이야기 나누도록 합니다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.</a:t>
            </a:r>
          </a:p>
          <a:p>
            <a:pPr algn="l"/>
            <a:endParaRPr lang="en-US" altLang="ko-KR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  <a:p>
            <a:pPr algn="l"/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[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활동지 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2. 2</a:t>
            </a:r>
            <a:r>
              <a:rPr lang="ko-KR" altLang="en-US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번</a:t>
            </a:r>
            <a:r>
              <a:rPr lang="en-US" altLang="ko-KR" sz="1200" b="0" i="0" u="none" strike="noStrike" kern="1200" baseline="0" dirty="0">
                <a:solidFill>
                  <a:srgbClr val="0000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  <a:cs typeface="+mn-cs"/>
              </a:rPr>
              <a:t>]</a:t>
            </a:r>
            <a:endParaRPr lang="ko-KR" altLang="en-US" sz="1200" b="0" i="0" u="none" strike="noStrike" kern="1200" baseline="0" dirty="0">
              <a:solidFill>
                <a:srgbClr val="000000"/>
              </a:solidFill>
              <a:latin typeface="나눔바른고딕" panose="020B0603020101020101" pitchFamily="50" charset="-127"/>
              <a:ea typeface="나눔바른고딕" panose="020B0603020101020101" pitchFamily="50" charset="-127"/>
              <a:cs typeface="+mn-cs"/>
            </a:endParaRPr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EE75E63-DB19-4BF7-92B2-5CFCB17A3D57}" type="slidenum">
              <a:rPr lang="ko-KR" altLang="en-US" smtClean="0"/>
              <a:t>9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653789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기본 페이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8047312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관련 성취기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날짜 개체 틀 2">
            <a:extLst>
              <a:ext uri="{FF2B5EF4-FFF2-40B4-BE49-F238E27FC236}">
                <a16:creationId xmlns:a16="http://schemas.microsoft.com/office/drawing/2014/main" id="{0EC6D188-C10C-4AE8-82C6-8834909378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F9B7CD-FF78-440E-A66A-0D31D8D47113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4" name="바닥글 개체 틀 3">
            <a:extLst>
              <a:ext uri="{FF2B5EF4-FFF2-40B4-BE49-F238E27FC236}">
                <a16:creationId xmlns:a16="http://schemas.microsoft.com/office/drawing/2014/main" id="{DF86D970-7423-479D-9709-100FE5DC46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90927917-3700-4101-A8E9-952CE7E7C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0F177BFD-0945-4BD4-A79A-9C4B017BCF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698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열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4315E341-5088-4130-9C1B-27910581220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9" name="그림 8">
            <a:extLst>
              <a:ext uri="{FF2B5EF4-FFF2-40B4-BE49-F238E27FC236}">
                <a16:creationId xmlns:a16="http://schemas.microsoft.com/office/drawing/2014/main" id="{CF7D6F48-CFB4-4993-839B-A1C50320892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73" y="361936"/>
            <a:ext cx="1392939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62134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6881A51-072F-4FEA-9411-192AFA9008F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DC873202-E077-4505-BCF8-906AE1D995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5DE806A-F1C0-4822-819F-14DCE2AAA45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73" y="361936"/>
            <a:ext cx="1392939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7570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CFFD6C26-DD27-47E9-9599-160AF7462FBB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44362351-C8E2-4852-83E1-166D5D4695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787D0B18-E993-44FD-A704-B955682BDD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73" y="361936"/>
            <a:ext cx="1392939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6629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활동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D5EF3191-001C-49E9-A4CA-F28397DFBF5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38AC9190-5E76-414C-96C9-8C5F602FEE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1D4BFE91-D7FF-4C47-AE6E-06704405862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73" y="361936"/>
            <a:ext cx="1392939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70347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수업 마무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68D87CE2-9ABE-48BC-8CE0-621A737B565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슬라이드 번호 개체 틀 4">
            <a:extLst>
              <a:ext uri="{FF2B5EF4-FFF2-40B4-BE49-F238E27FC236}">
                <a16:creationId xmlns:a16="http://schemas.microsoft.com/office/drawing/2014/main" id="{784D8B70-663A-4AA7-9F1B-384D311345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‹#›</a:t>
            </a:fld>
            <a:endParaRPr lang="ko-KR" altLang="en-US"/>
          </a:p>
        </p:txBody>
      </p:sp>
      <p:pic>
        <p:nvPicPr>
          <p:cNvPr id="8" name="그림 7">
            <a:extLst>
              <a:ext uri="{FF2B5EF4-FFF2-40B4-BE49-F238E27FC236}">
                <a16:creationId xmlns:a16="http://schemas.microsoft.com/office/drawing/2014/main" id="{4FA2C3A8-F5D1-4B76-BC35-C31D96A9A93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8073" y="361936"/>
            <a:ext cx="1392939" cy="28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4504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참고 및 추가활동 자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462B0C0A-BB58-457E-9608-A1FF63A74C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그림 10">
            <a:extLst>
              <a:ext uri="{FF2B5EF4-FFF2-40B4-BE49-F238E27FC236}">
                <a16:creationId xmlns:a16="http://schemas.microsoft.com/office/drawing/2014/main" id="{43A2F256-3BD3-419F-B733-31548AE9944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488" y="2786958"/>
            <a:ext cx="8065024" cy="2825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4157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E36E851-F80A-43E7-8D12-E82B9B427BA4}" type="datetime1">
              <a:rPr lang="ko-KR" altLang="en-US" smtClean="0"/>
              <a:t>2022-05-17</a:t>
            </a:fld>
            <a:endParaRPr lang="ko-KR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19312" y="6428071"/>
            <a:ext cx="2057400" cy="365125"/>
          </a:xfrm>
          <a:prstGeom prst="rect">
            <a:avLst/>
          </a:prstGeom>
        </p:spPr>
        <p:txBody>
          <a:bodyPr vert="horz" wrap="none" lIns="0" tIns="0" rIns="0" bIns="0" rtlCol="0" anchor="ctr"/>
          <a:lstStyle>
            <a:lvl1pPr algn="r">
              <a:defRPr sz="12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EE7C77EB-9EBE-48E7-9A58-6125A458D1D7}" type="slidenum">
              <a:rPr lang="ko-KR" altLang="en-US" smtClean="0"/>
              <a:pPr/>
              <a:t>‹#›</a:t>
            </a:fld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26097475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70" r:id="rId2"/>
    <p:sldLayoutId id="2147483662" r:id="rId3"/>
    <p:sldLayoutId id="2147483664" r:id="rId4"/>
    <p:sldLayoutId id="2147483665" r:id="rId5"/>
    <p:sldLayoutId id="2147483666" r:id="rId6"/>
    <p:sldLayoutId id="2147483668" r:id="rId7"/>
    <p:sldLayoutId id="2147483669" r:id="rId8"/>
  </p:sldLayoutIdLst>
  <p:hf hdr="0" ftr="0" dt="0"/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0.png"/><Relationship Id="rId4" Type="http://schemas.openxmlformats.org/officeDocument/2006/relationships/hyperlink" Target="https://www.youtube.com/watch?v=1GxwBSn9iCg" TargetMode="Externa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43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7" Type="http://schemas.openxmlformats.org/officeDocument/2006/relationships/image" Target="../media/image3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7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그림 2">
            <a:extLst>
              <a:ext uri="{FF2B5EF4-FFF2-40B4-BE49-F238E27FC236}">
                <a16:creationId xmlns:a16="http://schemas.microsoft.com/office/drawing/2014/main" id="{3AE26E6C-6F67-4028-BEBF-84FE35539A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5713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그림 5">
            <a:extLst>
              <a:ext uri="{FF2B5EF4-FFF2-40B4-BE49-F238E27FC236}">
                <a16:creationId xmlns:a16="http://schemas.microsoft.com/office/drawing/2014/main" id="{0D6C1C06-CA9A-4017-94AA-56F42AD1AE6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681" y="3028834"/>
            <a:ext cx="2618237" cy="2441453"/>
          </a:xfrm>
          <a:prstGeom prst="rect">
            <a:avLst/>
          </a:prstGeom>
        </p:spPr>
      </p:pic>
      <p:pic>
        <p:nvPicPr>
          <p:cNvPr id="10" name="그림 9">
            <a:extLst>
              <a:ext uri="{FF2B5EF4-FFF2-40B4-BE49-F238E27FC236}">
                <a16:creationId xmlns:a16="http://schemas.microsoft.com/office/drawing/2014/main" id="{45FB71CC-E3F4-4A9A-9F93-6CAED6AF7B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2375" y="3028834"/>
            <a:ext cx="2517653" cy="2487173"/>
          </a:xfrm>
          <a:prstGeom prst="rect">
            <a:avLst/>
          </a:prstGeom>
        </p:spPr>
      </p:pic>
      <p:pic>
        <p:nvPicPr>
          <p:cNvPr id="14" name="그림 13">
            <a:extLst>
              <a:ext uri="{FF2B5EF4-FFF2-40B4-BE49-F238E27FC236}">
                <a16:creationId xmlns:a16="http://schemas.microsoft.com/office/drawing/2014/main" id="{25998BC9-1BB1-4BBC-8251-AEA3106535F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9586" y="3028834"/>
            <a:ext cx="2627381" cy="2505461"/>
          </a:xfrm>
          <a:prstGeom prst="rect">
            <a:avLst/>
          </a:prstGeom>
        </p:spPr>
      </p:pic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10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사회와 디지털 시민성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AE7F2-A254-4A47-8DDA-08A84E119975}"/>
              </a:ext>
            </a:extLst>
          </p:cNvPr>
          <p:cNvSpPr txBox="1"/>
          <p:nvPr/>
        </p:nvSpPr>
        <p:spPr>
          <a:xfrm>
            <a:off x="2956812" y="1211535"/>
            <a:ext cx="3230373" cy="4885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시민성의 요소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0E4BE4E-E57C-429C-91FA-ED6617980FBE}"/>
              </a:ext>
            </a:extLst>
          </p:cNvPr>
          <p:cNvGrpSpPr/>
          <p:nvPr/>
        </p:nvGrpSpPr>
        <p:grpSpPr>
          <a:xfrm>
            <a:off x="560302" y="3630801"/>
            <a:ext cx="2412756" cy="1464123"/>
            <a:chOff x="560302" y="3695954"/>
            <a:chExt cx="2412756" cy="1464123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9D58A20-0B9E-448B-8DA5-A6831F951DD1}"/>
                </a:ext>
              </a:extLst>
            </p:cNvPr>
            <p:cNvSpPr/>
            <p:nvPr/>
          </p:nvSpPr>
          <p:spPr>
            <a:xfrm>
              <a:off x="695520" y="3695954"/>
              <a:ext cx="2277538" cy="7001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ko-KR" altLang="en-US" b="1" dirty="0">
                  <a:solidFill>
                    <a:srgbClr val="00AF9C"/>
                  </a:solidFill>
                  <a:latin typeface="+mj-ea"/>
                  <a:ea typeface="+mj-ea"/>
                </a:rPr>
                <a:t>디지털 </a:t>
              </a:r>
              <a:br>
                <a:rPr lang="en-US" altLang="ko-KR" b="1" dirty="0">
                  <a:solidFill>
                    <a:srgbClr val="00AF9C"/>
                  </a:solidFill>
                  <a:latin typeface="+mj-ea"/>
                  <a:ea typeface="+mj-ea"/>
                </a:rPr>
              </a:br>
              <a:r>
                <a:rPr lang="ko-KR" altLang="en-US" b="1" dirty="0">
                  <a:solidFill>
                    <a:srgbClr val="00AF9C"/>
                  </a:solidFill>
                  <a:latin typeface="+mj-ea"/>
                  <a:ea typeface="+mj-ea"/>
                </a:rPr>
                <a:t>권리와 책임</a:t>
              </a:r>
              <a:endParaRPr lang="ko-KR" altLang="en-US" dirty="0">
                <a:solidFill>
                  <a:srgbClr val="00AF9C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38733500-7D5F-4968-8881-8B3A339BF1DC}"/>
                </a:ext>
              </a:extLst>
            </p:cNvPr>
            <p:cNvSpPr/>
            <p:nvPr/>
          </p:nvSpPr>
          <p:spPr>
            <a:xfrm>
              <a:off x="560302" y="4421413"/>
              <a:ext cx="22775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디지털 </a:t>
              </a:r>
              <a:r>
                <a:rPr lang="ko-KR" altLang="en-US" sz="1400" b="1" dirty="0" err="1">
                  <a:solidFill>
                    <a:srgbClr val="00AF9C"/>
                  </a:solidFill>
                  <a:latin typeface="+mj-ea"/>
                  <a:ea typeface="+mj-ea"/>
                </a:rPr>
                <a:t>시민으로서의</a:t>
              </a:r>
              <a:endParaRPr lang="ko-KR" altLang="en-US" sz="1400" b="1" dirty="0">
                <a:solidFill>
                  <a:srgbClr val="00AF9C"/>
                </a:solidFill>
                <a:latin typeface="+mj-ea"/>
                <a:ea typeface="+mj-ea"/>
              </a:endParaRPr>
            </a:p>
            <a:p>
              <a:pPr algn="ctr"/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권리를 누리고 이에</a:t>
              </a:r>
            </a:p>
            <a:p>
              <a:pPr algn="ctr"/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상응하는 책임을 지는 것</a:t>
              </a:r>
              <a:endParaRPr lang="ko-KR" altLang="en-US" sz="1400" dirty="0">
                <a:solidFill>
                  <a:srgbClr val="00AF9C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DD0C1F9-90F0-4FF5-8DCE-EE4CD7B05079}"/>
              </a:ext>
            </a:extLst>
          </p:cNvPr>
          <p:cNvGrpSpPr/>
          <p:nvPr/>
        </p:nvGrpSpPr>
        <p:grpSpPr>
          <a:xfrm>
            <a:off x="3375683" y="3908902"/>
            <a:ext cx="2335084" cy="1187043"/>
            <a:chOff x="689880" y="3908902"/>
            <a:chExt cx="2335084" cy="1187043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844130EE-FD42-4DE9-B005-43A3A6F71946}"/>
                </a:ext>
              </a:extLst>
            </p:cNvPr>
            <p:cNvSpPr/>
            <p:nvPr/>
          </p:nvSpPr>
          <p:spPr>
            <a:xfrm>
              <a:off x="747426" y="3908902"/>
              <a:ext cx="227753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ko-KR" altLang="en-US" b="1" dirty="0">
                  <a:solidFill>
                    <a:srgbClr val="00AF9C"/>
                  </a:solidFill>
                  <a:latin typeface="+mj-ea"/>
                  <a:ea typeface="+mj-ea"/>
                </a:rPr>
                <a:t>디지털 안전</a:t>
              </a:r>
              <a:endParaRPr lang="ko-KR" altLang="en-US" dirty="0">
                <a:solidFill>
                  <a:srgbClr val="00AF9C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FA558708-62AC-49FB-B933-649E35B73F3D}"/>
                </a:ext>
              </a:extLst>
            </p:cNvPr>
            <p:cNvSpPr/>
            <p:nvPr/>
          </p:nvSpPr>
          <p:spPr>
            <a:xfrm>
              <a:off x="689880" y="4357281"/>
              <a:ext cx="22775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디지털 사회에서</a:t>
              </a:r>
            </a:p>
            <a:p>
              <a:pPr algn="ctr"/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스스로를 보호하는 법을</a:t>
              </a:r>
            </a:p>
            <a:p>
              <a:pPr algn="ctr"/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익히는 것</a:t>
              </a:r>
              <a:endParaRPr lang="ko-KR" altLang="en-US" sz="1400" dirty="0">
                <a:solidFill>
                  <a:srgbClr val="00AF9C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AE7F5D5F-C9AE-445E-BAB2-C9B501A6227D}"/>
              </a:ext>
            </a:extLst>
          </p:cNvPr>
          <p:cNvGrpSpPr/>
          <p:nvPr/>
        </p:nvGrpSpPr>
        <p:grpSpPr>
          <a:xfrm>
            <a:off x="6178132" y="3904867"/>
            <a:ext cx="2277538" cy="1298800"/>
            <a:chOff x="554037" y="3950132"/>
            <a:chExt cx="2277538" cy="1298800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D09E53D-F187-4ABE-A527-6DA2F31D046D}"/>
                </a:ext>
              </a:extLst>
            </p:cNvPr>
            <p:cNvSpPr/>
            <p:nvPr/>
          </p:nvSpPr>
          <p:spPr>
            <a:xfrm>
              <a:off x="554037" y="3950132"/>
              <a:ext cx="227753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ko-KR" altLang="en-US" b="1" dirty="0">
                  <a:solidFill>
                    <a:srgbClr val="00AF9C"/>
                  </a:solidFill>
                  <a:latin typeface="+mj-ea"/>
                  <a:ea typeface="+mj-ea"/>
                </a:rPr>
                <a:t>디지털 건강과 복지</a:t>
              </a:r>
              <a:endParaRPr lang="ko-KR" altLang="en-US" dirty="0">
                <a:solidFill>
                  <a:srgbClr val="00AF9C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85B74D81-A067-4CE0-9B92-C2A71767F5A5}"/>
                </a:ext>
              </a:extLst>
            </p:cNvPr>
            <p:cNvSpPr/>
            <p:nvPr/>
          </p:nvSpPr>
          <p:spPr>
            <a:xfrm>
              <a:off x="554037" y="4294825"/>
              <a:ext cx="2277538" cy="954107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디지털 이용으로 겪을 수 있는 신체적</a:t>
              </a:r>
              <a:r>
                <a:rPr lang="en-US" altLang="ko-KR" sz="1400" b="1" dirty="0">
                  <a:solidFill>
                    <a:srgbClr val="00AF9C"/>
                  </a:solidFill>
                  <a:latin typeface="+mj-ea"/>
                  <a:ea typeface="+mj-ea"/>
                </a:rPr>
                <a:t>, </a:t>
              </a:r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심리적 문제에</a:t>
              </a:r>
            </a:p>
            <a:p>
              <a:pPr algn="ctr"/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대한 해결 방안을</a:t>
              </a:r>
            </a:p>
            <a:p>
              <a:pPr algn="ctr"/>
              <a:r>
                <a:rPr lang="ko-KR" altLang="en-US" sz="1400" b="1" dirty="0">
                  <a:solidFill>
                    <a:srgbClr val="00AF9C"/>
                  </a:solidFill>
                  <a:latin typeface="+mj-ea"/>
                  <a:ea typeface="+mj-ea"/>
                </a:rPr>
                <a:t>찾는 것</a:t>
              </a:r>
              <a:endParaRPr lang="ko-KR" altLang="en-US" sz="1400" dirty="0">
                <a:solidFill>
                  <a:srgbClr val="00AF9C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B1B2FE7-E97A-4D20-9F38-E103EB698EE1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39719209-FCB6-4C27-905C-25F93A4F7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E2CCA3-B7C2-4581-8793-EE90A459DEB5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414AB7B-3B9E-46F6-8CF8-62236D637AE0}"/>
              </a:ext>
            </a:extLst>
          </p:cNvPr>
          <p:cNvSpPr txBox="1"/>
          <p:nvPr/>
        </p:nvSpPr>
        <p:spPr>
          <a:xfrm>
            <a:off x="2158833" y="2210270"/>
            <a:ext cx="5279009" cy="46551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시민은 나와 타인을 보호합니다</a:t>
            </a:r>
          </a:p>
        </p:txBody>
      </p:sp>
      <p:pic>
        <p:nvPicPr>
          <p:cNvPr id="4" name="그림 3">
            <a:extLst>
              <a:ext uri="{FF2B5EF4-FFF2-40B4-BE49-F238E27FC236}">
                <a16:creationId xmlns:a16="http://schemas.microsoft.com/office/drawing/2014/main" id="{4EA642EA-4705-4BFE-BCA7-07F7A19C5D24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947"/>
          <a:stretch/>
        </p:blipFill>
        <p:spPr>
          <a:xfrm>
            <a:off x="1669880" y="2085375"/>
            <a:ext cx="5866993" cy="658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50552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11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사회와 디지털 시민성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AE7F2-A254-4A47-8DDA-08A84E119975}"/>
              </a:ext>
            </a:extLst>
          </p:cNvPr>
          <p:cNvSpPr txBox="1"/>
          <p:nvPr/>
        </p:nvSpPr>
        <p:spPr>
          <a:xfrm>
            <a:off x="2435837" y="1211535"/>
            <a:ext cx="4272324" cy="4885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우리만의 디지털 시민성 요소</a:t>
            </a: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B1B2FE7-E97A-4D20-9F38-E103EB698EE1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39719209-FCB6-4C27-905C-25F93A4F7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E2CCA3-B7C2-4581-8793-EE90A459DEB5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3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414AB7B-3B9E-46F6-8CF8-62236D637AE0}"/>
              </a:ext>
            </a:extLst>
          </p:cNvPr>
          <p:cNvSpPr txBox="1"/>
          <p:nvPr/>
        </p:nvSpPr>
        <p:spPr>
          <a:xfrm>
            <a:off x="618173" y="5031735"/>
            <a:ext cx="4964821" cy="46551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우리만의 디지털 시민성 요소를 정해봅시다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6C4B85E2-5370-42FC-BC23-8F68BE4B6C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3" y="2331718"/>
            <a:ext cx="4367793" cy="1097282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BC3EAFD1-8BE3-4CA5-9EBC-8AFFB214C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173" y="3480745"/>
            <a:ext cx="4431801" cy="1341123"/>
          </a:xfrm>
          <a:prstGeom prst="rect">
            <a:avLst/>
          </a:prstGeom>
        </p:spPr>
      </p:pic>
      <p:pic>
        <p:nvPicPr>
          <p:cNvPr id="12" name="그림 11">
            <a:extLst>
              <a:ext uri="{FF2B5EF4-FFF2-40B4-BE49-F238E27FC236}">
                <a16:creationId xmlns:a16="http://schemas.microsoft.com/office/drawing/2014/main" id="{F1D2DCAD-71FB-4BF0-AC5C-6A971C84B4F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184" y="2272322"/>
            <a:ext cx="3636271" cy="3374143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2D282FBB-75DD-416A-958E-BFF4E8604C99}"/>
              </a:ext>
            </a:extLst>
          </p:cNvPr>
          <p:cNvSpPr txBox="1"/>
          <p:nvPr/>
        </p:nvSpPr>
        <p:spPr>
          <a:xfrm>
            <a:off x="825266" y="2478751"/>
            <a:ext cx="2517036" cy="75982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시민에게 가장</a:t>
            </a:r>
          </a:p>
          <a:p>
            <a:pPr>
              <a:lnSpc>
                <a:spcPts val="2700"/>
              </a:lnSpc>
            </a:pPr>
            <a:r>
              <a: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중요한 요소는 무엇일까요</a:t>
            </a:r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B3A8A67-B473-4038-A418-877CDE084A51}"/>
              </a:ext>
            </a:extLst>
          </p:cNvPr>
          <p:cNvSpPr txBox="1"/>
          <p:nvPr/>
        </p:nvSpPr>
        <p:spPr>
          <a:xfrm>
            <a:off x="825266" y="3858413"/>
            <a:ext cx="3111749" cy="75982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>
              <a:lnSpc>
                <a:spcPts val="2700"/>
              </a:lnSpc>
            </a:pPr>
            <a:r>
              <a: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시민이 갖추어야 하는</a:t>
            </a:r>
          </a:p>
          <a:p>
            <a:pPr>
              <a:lnSpc>
                <a:spcPts val="2700"/>
              </a:lnSpc>
            </a:pPr>
            <a:r>
              <a:rPr lang="ko-KR" altLang="en-US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모습은 어떤 것들이 있을까요</a:t>
            </a:r>
            <a:r>
              <a:rPr lang="en-US" altLang="ko-KR" sz="16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6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88636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12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689184" y="2935303"/>
            <a:ext cx="3403497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en-US" altLang="ko-KR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“</a:t>
            </a: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가면을 벗고</a:t>
            </a:r>
            <a:r>
              <a:rPr lang="en-US" altLang="ko-KR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”</a:t>
            </a:r>
            <a:endParaRPr lang="ko-KR" altLang="en-US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22F09600-EBA3-4A00-861A-30E0325D2C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94062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13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20257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가면을 벗고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285526" y="1114739"/>
            <a:ext cx="4796506" cy="8502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노래에 등장하는 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아름다운 인터넷 세상을</a:t>
            </a:r>
          </a:p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만들기 위한 세 가지 행동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"</a:t>
            </a: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을 적어봅시다</a:t>
            </a:r>
          </a:p>
        </p:txBody>
      </p:sp>
      <p:sp>
        <p:nvSpPr>
          <p:cNvPr id="16" name="직사각형 15">
            <a:extLst>
              <a:ext uri="{FF2B5EF4-FFF2-40B4-BE49-F238E27FC236}">
                <a16:creationId xmlns:a16="http://schemas.microsoft.com/office/drawing/2014/main" id="{BBC90CA4-C982-4C5D-A03D-4DF693E37FEF}"/>
              </a:ext>
            </a:extLst>
          </p:cNvPr>
          <p:cNvSpPr/>
          <p:nvPr/>
        </p:nvSpPr>
        <p:spPr>
          <a:xfrm>
            <a:off x="5834278" y="6140474"/>
            <a:ext cx="2923178" cy="2827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가면을 벗고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방송통신위원회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2019.11.10.)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A86CAA0-E111-4A19-8904-39F209D9A8EC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F9454C0-A7FF-45BE-97C0-814A626C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C1CC2C-1734-4033-82A9-54229FD24BD0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4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grpSp>
        <p:nvGrpSpPr>
          <p:cNvPr id="3" name="그룹 2">
            <a:extLst>
              <a:ext uri="{FF2B5EF4-FFF2-40B4-BE49-F238E27FC236}">
                <a16:creationId xmlns:a16="http://schemas.microsoft.com/office/drawing/2014/main" id="{1976CB73-F423-4BE9-9C71-D1217DCF3948}"/>
              </a:ext>
            </a:extLst>
          </p:cNvPr>
          <p:cNvGrpSpPr/>
          <p:nvPr/>
        </p:nvGrpSpPr>
        <p:grpSpPr>
          <a:xfrm>
            <a:off x="2061966" y="2345901"/>
            <a:ext cx="5020066" cy="3581407"/>
            <a:chOff x="2061966" y="2345901"/>
            <a:chExt cx="5020066" cy="3581407"/>
          </a:xfrm>
        </p:grpSpPr>
        <p:pic>
          <p:nvPicPr>
            <p:cNvPr id="13" name="그림 12">
              <a:hlinkClick r:id="rId4"/>
              <a:extLst>
                <a:ext uri="{FF2B5EF4-FFF2-40B4-BE49-F238E27FC236}">
                  <a16:creationId xmlns:a16="http://schemas.microsoft.com/office/drawing/2014/main" id="{9C4F0680-5FC8-465B-B27D-142C055E881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1966" y="2345901"/>
              <a:ext cx="5020066" cy="3581407"/>
            </a:xfrm>
            <a:prstGeom prst="rect">
              <a:avLst/>
            </a:prstGeom>
          </p:spPr>
        </p:pic>
        <p:sp>
          <p:nvSpPr>
            <p:cNvPr id="14" name="TextBox 13">
              <a:hlinkClick r:id="rId4"/>
              <a:extLst>
                <a:ext uri="{FF2B5EF4-FFF2-40B4-BE49-F238E27FC236}">
                  <a16:creationId xmlns:a16="http://schemas.microsoft.com/office/drawing/2014/main" id="{421778A1-056C-489C-B186-8EE35A7BC3E7}"/>
                </a:ext>
              </a:extLst>
            </p:cNvPr>
            <p:cNvSpPr txBox="1"/>
            <p:nvPr/>
          </p:nvSpPr>
          <p:spPr>
            <a:xfrm>
              <a:off x="3544869" y="2798757"/>
              <a:ext cx="2289408" cy="63094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4200"/>
                </a:lnSpc>
              </a:pPr>
              <a:r>
                <a:rPr lang="ko-KR" altLang="en-US" sz="35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가면을 벗고</a:t>
              </a:r>
            </a:p>
          </p:txBody>
        </p:sp>
        <p:sp>
          <p:nvSpPr>
            <p:cNvPr id="12" name="TextBox 11">
              <a:hlinkClick r:id="rId4"/>
              <a:extLst>
                <a:ext uri="{FF2B5EF4-FFF2-40B4-BE49-F238E27FC236}">
                  <a16:creationId xmlns:a16="http://schemas.microsoft.com/office/drawing/2014/main" id="{8C9B470E-3AEB-4DF4-90DA-0507A56815AC}"/>
                </a:ext>
              </a:extLst>
            </p:cNvPr>
            <p:cNvSpPr txBox="1"/>
            <p:nvPr/>
          </p:nvSpPr>
          <p:spPr>
            <a:xfrm>
              <a:off x="3353309" y="3385166"/>
              <a:ext cx="2672527" cy="394339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래퍼 </a:t>
              </a:r>
              <a:r>
                <a:rPr lang="ko-KR" altLang="en-US" sz="16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래원</a:t>
              </a:r>
              <a:r>
                <a: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</a:t>
              </a:r>
              <a:r>
                <a:rPr lang="en-US" altLang="ko-KR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x </a:t>
              </a:r>
              <a:r>
                <a:rPr lang="ko-KR" altLang="en-US" sz="16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수어아티스트</a:t>
              </a:r>
              <a:r>
                <a:rPr lang="ko-KR" altLang="en-US" sz="16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 지연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4355214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그림 11">
            <a:extLst>
              <a:ext uri="{FF2B5EF4-FFF2-40B4-BE49-F238E27FC236}">
                <a16:creationId xmlns:a16="http://schemas.microsoft.com/office/drawing/2014/main" id="{F88FF3CF-17E1-4E77-A2E7-7CE8A2494A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6002" y="2145223"/>
            <a:ext cx="6385573" cy="3526543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14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1202573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가면을 벗고</a:t>
            </a:r>
          </a:p>
        </p:txBody>
      </p:sp>
      <p:grpSp>
        <p:nvGrpSpPr>
          <p:cNvPr id="2" name="그룹 1">
            <a:extLst>
              <a:ext uri="{FF2B5EF4-FFF2-40B4-BE49-F238E27FC236}">
                <a16:creationId xmlns:a16="http://schemas.microsoft.com/office/drawing/2014/main" id="{AA86CAA0-E111-4A19-8904-39F209D9A8EC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3F9454C0-A7FF-45BE-97C0-814A626C008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6C1CC2C-1734-4033-82A9-54229FD24BD0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5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17" name="TextBox 16">
            <a:extLst>
              <a:ext uri="{FF2B5EF4-FFF2-40B4-BE49-F238E27FC236}">
                <a16:creationId xmlns:a16="http://schemas.microsoft.com/office/drawing/2014/main" id="{CBAC50F0-6D05-4BFB-A93F-3E63283E4734}"/>
              </a:ext>
            </a:extLst>
          </p:cNvPr>
          <p:cNvSpPr txBox="1"/>
          <p:nvPr/>
        </p:nvSpPr>
        <p:spPr>
          <a:xfrm>
            <a:off x="2034455" y="2828919"/>
            <a:ext cx="755335" cy="76559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2500" b="1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첫째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EE19A3C-D1FD-4A4B-A103-1655F1A5DA05}"/>
              </a:ext>
            </a:extLst>
          </p:cNvPr>
          <p:cNvSpPr txBox="1"/>
          <p:nvPr/>
        </p:nvSpPr>
        <p:spPr>
          <a:xfrm>
            <a:off x="2034455" y="3603638"/>
            <a:ext cx="755335" cy="76559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2500" b="1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둘째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8C283EB-B00F-4DF4-8E83-DC7219296147}"/>
              </a:ext>
            </a:extLst>
          </p:cNvPr>
          <p:cNvSpPr txBox="1"/>
          <p:nvPr/>
        </p:nvSpPr>
        <p:spPr>
          <a:xfrm>
            <a:off x="2034455" y="4351198"/>
            <a:ext cx="755335" cy="76559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2500" b="1" dirty="0">
                <a:solidFill>
                  <a:srgbClr val="FFFF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셋째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BA60608D-AD43-4F80-84A5-4C9340C7B5D2}"/>
              </a:ext>
            </a:extLst>
          </p:cNvPr>
          <p:cNvSpPr txBox="1"/>
          <p:nvPr/>
        </p:nvSpPr>
        <p:spPr>
          <a:xfrm>
            <a:off x="2412122" y="1321628"/>
            <a:ext cx="4441088" cy="101566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30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이제 다들 가면을 벗고</a:t>
            </a:r>
            <a:endParaRPr lang="en-US" altLang="ko-KR" sz="3000" b="1" dirty="0">
              <a:solidFill>
                <a:srgbClr val="00A8E5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/>
            <a:r>
              <a:rPr lang="ko-KR" altLang="en-US" sz="30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존중을 보여줘 </a:t>
            </a:r>
            <a:r>
              <a:rPr lang="en-US" altLang="ko-KR" sz="3000" b="1" dirty="0">
                <a:solidFill>
                  <a:srgbClr val="E16B0A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No Purpose</a:t>
            </a:r>
            <a:endParaRPr lang="ko-KR" altLang="en-US" sz="3000" b="1" dirty="0">
              <a:solidFill>
                <a:srgbClr val="E16B0A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7C6B742D-C94E-46F1-AC6D-8231372786DF}"/>
              </a:ext>
            </a:extLst>
          </p:cNvPr>
          <p:cNvSpPr txBox="1"/>
          <p:nvPr/>
        </p:nvSpPr>
        <p:spPr>
          <a:xfrm>
            <a:off x="2698185" y="3067245"/>
            <a:ext cx="3531737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2900" b="1" dirty="0" err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새겨둬야</a:t>
            </a:r>
            <a:r>
              <a:rPr lang="ko-KR" altLang="en-US" sz="29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해 역지사지 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CA1F4265-EDFC-4A28-BA24-5F2D4A602C01}"/>
              </a:ext>
            </a:extLst>
          </p:cNvPr>
          <p:cNvSpPr txBox="1"/>
          <p:nvPr/>
        </p:nvSpPr>
        <p:spPr>
          <a:xfrm>
            <a:off x="2698185" y="3871755"/>
            <a:ext cx="4560864" cy="55399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29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이제 그만해줘 저작권 침해를</a:t>
            </a:r>
            <a:endParaRPr lang="ko-KR" altLang="en-US" sz="29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3335D995-D6E6-4CCB-8772-A97F194EB382}"/>
              </a:ext>
            </a:extLst>
          </p:cNvPr>
          <p:cNvSpPr txBox="1"/>
          <p:nvPr/>
        </p:nvSpPr>
        <p:spPr>
          <a:xfrm>
            <a:off x="2792950" y="4615625"/>
            <a:ext cx="4168129" cy="538609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29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각자의 역할 뿐 모범을 보여</a:t>
            </a:r>
            <a:endParaRPr lang="ko-KR" altLang="en-US" sz="29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9546360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15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509692" y="2103052"/>
            <a:ext cx="3788217" cy="2381421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어떤</a:t>
            </a:r>
            <a:endParaRPr lang="en-US" altLang="ko-KR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시민이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되어야 할까요</a:t>
            </a:r>
            <a:r>
              <a:rPr lang="en-US" altLang="ko-KR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45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D2E83FD5-846E-4B19-A3FF-34E7136064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515933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pPr/>
              <a:t>16</a:t>
            </a:fld>
            <a:endParaRPr lang="ko-KR" alt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3937AFE8-3238-4CBF-B49C-5AF2EA648538}"/>
              </a:ext>
            </a:extLst>
          </p:cNvPr>
          <p:cNvSpPr txBox="1"/>
          <p:nvPr/>
        </p:nvSpPr>
        <p:spPr>
          <a:xfrm>
            <a:off x="1833442" y="351292"/>
            <a:ext cx="3674404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어떤 디지털 시민이 되어야 할까요</a:t>
            </a:r>
            <a:r>
              <a:rPr lang="en-US" altLang="ko-KR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3666135-97B3-40B1-9A9F-96E58FC318EE}"/>
              </a:ext>
            </a:extLst>
          </p:cNvPr>
          <p:cNvSpPr txBox="1"/>
          <p:nvPr/>
        </p:nvSpPr>
        <p:spPr>
          <a:xfrm>
            <a:off x="1649565" y="4661404"/>
            <a:ext cx="5844870" cy="85023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내가 생각하는 디지털 시민성의 모습을 갖추기 위해</a:t>
            </a:r>
          </a:p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나는 어떻게 해야 할까요</a:t>
            </a:r>
            <a:r>
              <a:rPr lang="en-US" altLang="ko-KR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?</a:t>
            </a:r>
            <a:endParaRPr lang="ko-KR" altLang="en-US" sz="2200" b="1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B9B6531F-A0B9-41BB-B9B2-D64A40DB78F6}"/>
              </a:ext>
            </a:extLst>
          </p:cNvPr>
          <p:cNvGrpSpPr/>
          <p:nvPr/>
        </p:nvGrpSpPr>
        <p:grpSpPr>
          <a:xfrm>
            <a:off x="792347" y="2158371"/>
            <a:ext cx="7534687" cy="1868400"/>
            <a:chOff x="792347" y="2333261"/>
            <a:chExt cx="7534687" cy="1868400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9A58360-3D82-44F2-B961-4302392FFCF4}"/>
                </a:ext>
              </a:extLst>
            </p:cNvPr>
            <p:cNvSpPr txBox="1"/>
            <p:nvPr/>
          </p:nvSpPr>
          <p:spPr>
            <a:xfrm>
              <a:off x="792348" y="2347394"/>
              <a:ext cx="688009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>
                  <a:solidFill>
                    <a:srgbClr val="00A8E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첫째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A84DF385-AD95-43E3-9719-72EA648278E0}"/>
                </a:ext>
              </a:extLst>
            </p:cNvPr>
            <p:cNvSpPr txBox="1"/>
            <p:nvPr/>
          </p:nvSpPr>
          <p:spPr>
            <a:xfrm>
              <a:off x="792347" y="3047175"/>
              <a:ext cx="688010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>
                  <a:solidFill>
                    <a:srgbClr val="00A8E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둘째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B530373-F063-4CEF-8B01-319D96916D06}"/>
                </a:ext>
              </a:extLst>
            </p:cNvPr>
            <p:cNvSpPr txBox="1"/>
            <p:nvPr/>
          </p:nvSpPr>
          <p:spPr>
            <a:xfrm>
              <a:off x="792347" y="3736149"/>
              <a:ext cx="688010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>
                  <a:solidFill>
                    <a:srgbClr val="00A8E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셋째</a:t>
              </a:r>
            </a:p>
          </p:txBody>
        </p:sp>
        <p:pic>
          <p:nvPicPr>
            <p:cNvPr id="24" name="그림 23">
              <a:extLst>
                <a:ext uri="{FF2B5EF4-FFF2-40B4-BE49-F238E27FC236}">
                  <a16:creationId xmlns:a16="http://schemas.microsoft.com/office/drawing/2014/main" id="{8A4184C4-CD39-4736-BC7B-1A7ED155B24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94709" y="2448127"/>
              <a:ext cx="1203962" cy="225552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3BEEA0B4-88A2-47AA-BBAF-78681DC2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408526" y="3164971"/>
              <a:ext cx="390145" cy="225552"/>
            </a:xfrm>
            <a:prstGeom prst="rect">
              <a:avLst/>
            </a:prstGeom>
          </p:spPr>
        </p:pic>
        <p:pic>
          <p:nvPicPr>
            <p:cNvPr id="28" name="그림 27">
              <a:extLst>
                <a:ext uri="{FF2B5EF4-FFF2-40B4-BE49-F238E27FC236}">
                  <a16:creationId xmlns:a16="http://schemas.microsoft.com/office/drawing/2014/main" id="{FCE32102-A2D5-42C9-9894-C33F89D6EAB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03726" y="3856129"/>
              <a:ext cx="694945" cy="225552"/>
            </a:xfrm>
            <a:prstGeom prst="rect">
              <a:avLst/>
            </a:prstGeom>
          </p:spPr>
        </p:pic>
        <p:pic>
          <p:nvPicPr>
            <p:cNvPr id="30" name="그림 29">
              <a:extLst>
                <a:ext uri="{FF2B5EF4-FFF2-40B4-BE49-F238E27FC236}">
                  <a16:creationId xmlns:a16="http://schemas.microsoft.com/office/drawing/2014/main" id="{48BD703D-A960-464B-B1AC-4D44FD9A0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973" y="2333261"/>
              <a:ext cx="2353061" cy="493777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2624BA21-55DD-4052-9F0B-FB7B926F8A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973" y="3014505"/>
              <a:ext cx="2353061" cy="493777"/>
            </a:xfrm>
            <a:prstGeom prst="rect">
              <a:avLst/>
            </a:prstGeom>
          </p:spPr>
        </p:pic>
        <p:pic>
          <p:nvPicPr>
            <p:cNvPr id="32" name="그림 31">
              <a:extLst>
                <a:ext uri="{FF2B5EF4-FFF2-40B4-BE49-F238E27FC236}">
                  <a16:creationId xmlns:a16="http://schemas.microsoft.com/office/drawing/2014/main" id="{8118BBB3-B4EE-4E8E-95A8-07D120931C9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73973" y="3695749"/>
              <a:ext cx="2353061" cy="493777"/>
            </a:xfrm>
            <a:prstGeom prst="rect">
              <a:avLst/>
            </a:prstGeom>
          </p:spPr>
        </p:pic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9E5BE462-0B69-4F6B-BE80-90668AEA7312}"/>
                </a:ext>
              </a:extLst>
            </p:cNvPr>
            <p:cNvSpPr txBox="1"/>
            <p:nvPr/>
          </p:nvSpPr>
          <p:spPr>
            <a:xfrm>
              <a:off x="6963592" y="2347394"/>
              <a:ext cx="373820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ko-KR" sz="2200" b="1" dirty="0">
                  <a:solidFill>
                    <a:srgbClr val="00A8E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2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4FC8257-2312-4E43-8BDA-89FD3004D4E8}"/>
                </a:ext>
              </a:extLst>
            </p:cNvPr>
            <p:cNvSpPr txBox="1"/>
            <p:nvPr/>
          </p:nvSpPr>
          <p:spPr>
            <a:xfrm>
              <a:off x="6963592" y="3028637"/>
              <a:ext cx="373820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ko-KR" sz="2200" b="1" dirty="0">
                  <a:solidFill>
                    <a:srgbClr val="00A8E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2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AE39D57-1D0D-4FFF-868A-97D6FCF09C7D}"/>
                </a:ext>
              </a:extLst>
            </p:cNvPr>
            <p:cNvSpPr txBox="1"/>
            <p:nvPr/>
          </p:nvSpPr>
          <p:spPr>
            <a:xfrm>
              <a:off x="6963592" y="3696546"/>
              <a:ext cx="373820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en-US" altLang="ko-KR" sz="2200" b="1" dirty="0">
                  <a:solidFill>
                    <a:srgbClr val="00A8E5"/>
                  </a:solidFill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?</a:t>
              </a:r>
              <a:endParaRPr lang="ko-KR" altLang="en-US" sz="2200" b="1" dirty="0">
                <a:solidFill>
                  <a:srgbClr val="00A8E5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D8183E9-988F-493E-87F5-0C8108443544}"/>
              </a:ext>
            </a:extLst>
          </p:cNvPr>
          <p:cNvSpPr txBox="1"/>
          <p:nvPr/>
        </p:nvSpPr>
        <p:spPr>
          <a:xfrm>
            <a:off x="1456219" y="2158371"/>
            <a:ext cx="2969083" cy="4770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2500" b="1" dirty="0" err="1">
                <a:solidFill>
                  <a:srgbClr val="FF99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새겨둬야</a:t>
            </a:r>
            <a:r>
              <a:rPr lang="ko-KR" altLang="en-US" sz="2500" b="1" dirty="0">
                <a:solidFill>
                  <a:srgbClr val="FF99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해 역지사지 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6AA8AAE-4301-43A4-9F92-7FDD8B0C0AE2}"/>
              </a:ext>
            </a:extLst>
          </p:cNvPr>
          <p:cNvSpPr txBox="1"/>
          <p:nvPr/>
        </p:nvSpPr>
        <p:spPr>
          <a:xfrm>
            <a:off x="1458116" y="2886680"/>
            <a:ext cx="3825085" cy="4770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2500" b="1" dirty="0">
                <a:solidFill>
                  <a:srgbClr val="FF99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이제 그만해줘 저작권 침해를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3C82C5BC-9500-4F58-975B-B20C79D87DB5}"/>
              </a:ext>
            </a:extLst>
          </p:cNvPr>
          <p:cNvSpPr txBox="1"/>
          <p:nvPr/>
        </p:nvSpPr>
        <p:spPr>
          <a:xfrm>
            <a:off x="1463111" y="3580522"/>
            <a:ext cx="3611886" cy="477054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/>
            <a:r>
              <a:rPr lang="ko-KR" altLang="en-US" sz="2500" b="1" dirty="0">
                <a:solidFill>
                  <a:srgbClr val="FF9900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각자의 역할 뿐 모범을 보여</a:t>
            </a:r>
          </a:p>
        </p:txBody>
      </p:sp>
    </p:spTree>
    <p:extLst>
      <p:ext uri="{BB962C8B-B14F-4D97-AF65-F5344CB8AC3E}">
        <p14:creationId xmlns:p14="http://schemas.microsoft.com/office/powerpoint/2010/main" val="179130568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60B5B3B-2F83-46D2-9E64-BC477DFDDDD5}"/>
              </a:ext>
            </a:extLst>
          </p:cNvPr>
          <p:cNvSpPr txBox="1"/>
          <p:nvPr/>
        </p:nvSpPr>
        <p:spPr>
          <a:xfrm>
            <a:off x="552089" y="1377646"/>
            <a:ext cx="614463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시민성과 정보윤리 왜 필요할까요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?&gt;(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한국교육학술정보원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AB435FA-9E43-4545-9A39-559AA8044206}"/>
              </a:ext>
            </a:extLst>
          </p:cNvPr>
          <p:cNvSpPr txBox="1"/>
          <p:nvPr/>
        </p:nvSpPr>
        <p:spPr>
          <a:xfrm>
            <a:off x="552089" y="1794106"/>
            <a:ext cx="656885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동영상 </a:t>
            </a: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|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</a:t>
            </a:r>
            <a:r>
              <a:rPr lang="ko-KR" altLang="en-US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리터러시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 교육 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부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-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디지털 시민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역량을 길러라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!&gt;(</a:t>
            </a:r>
            <a:r>
              <a:rPr lang="en-US" altLang="ko-KR" sz="1400" dirty="0" err="1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EBSCulture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2020) 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8" name="직사각형 7">
            <a:extLst>
              <a:ext uri="{FF2B5EF4-FFF2-40B4-BE49-F238E27FC236}">
                <a16:creationId xmlns:a16="http://schemas.microsoft.com/office/drawing/2014/main" id="{CD5DCC57-919A-4507-82E9-0DF5D61E84CF}"/>
              </a:ext>
            </a:extLst>
          </p:cNvPr>
          <p:cNvSpPr/>
          <p:nvPr/>
        </p:nvSpPr>
        <p:spPr>
          <a:xfrm>
            <a:off x="7493313" y="691098"/>
            <a:ext cx="1217000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ko-KR" altLang="en-US" sz="1100" b="1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발행연도</a:t>
            </a:r>
            <a:r>
              <a:rPr lang="ko-KR" altLang="en-US" sz="1100" dirty="0">
                <a:solidFill>
                  <a:prstClr val="black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  </a:t>
            </a:r>
            <a:r>
              <a:rPr lang="en-US" altLang="ko-KR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2020</a:t>
            </a:r>
            <a:r>
              <a:rPr lang="ko-KR" altLang="en-US" sz="1100" dirty="0">
                <a:solidFill>
                  <a:prstClr val="black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년</a:t>
            </a:r>
            <a:endParaRPr lang="ko-KR" altLang="en-US" dirty="0"/>
          </a:p>
        </p:txBody>
      </p:sp>
    </p:spTree>
    <p:extLst>
      <p:ext uri="{BB962C8B-B14F-4D97-AF65-F5344CB8AC3E}">
        <p14:creationId xmlns:p14="http://schemas.microsoft.com/office/powerpoint/2010/main" val="510080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F20AC006-23B1-4E98-A7B4-E323099FAE3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4209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" name="직선 연결선 13">
            <a:extLst>
              <a:ext uri="{FF2B5EF4-FFF2-40B4-BE49-F238E27FC236}">
                <a16:creationId xmlns:a16="http://schemas.microsoft.com/office/drawing/2014/main" id="{6544DB92-8E81-48DD-B4E9-E896B17DBD84}"/>
              </a:ext>
            </a:extLst>
          </p:cNvPr>
          <p:cNvCxnSpPr>
            <a:cxnSpLocks/>
          </p:cNvCxnSpPr>
          <p:nvPr/>
        </p:nvCxnSpPr>
        <p:spPr>
          <a:xfrm>
            <a:off x="555515" y="1611516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직선 연결선 23">
            <a:extLst>
              <a:ext uri="{FF2B5EF4-FFF2-40B4-BE49-F238E27FC236}">
                <a16:creationId xmlns:a16="http://schemas.microsoft.com/office/drawing/2014/main" id="{ABD970AE-5598-444E-959A-0FBAC1C801CC}"/>
              </a:ext>
            </a:extLst>
          </p:cNvPr>
          <p:cNvCxnSpPr>
            <a:cxnSpLocks/>
          </p:cNvCxnSpPr>
          <p:nvPr/>
        </p:nvCxnSpPr>
        <p:spPr>
          <a:xfrm>
            <a:off x="555515" y="6102035"/>
            <a:ext cx="8032970" cy="0"/>
          </a:xfrm>
          <a:prstGeom prst="line">
            <a:avLst/>
          </a:prstGeom>
          <a:ln w="190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직선 연결선 24">
            <a:extLst>
              <a:ext uri="{FF2B5EF4-FFF2-40B4-BE49-F238E27FC236}">
                <a16:creationId xmlns:a16="http://schemas.microsoft.com/office/drawing/2014/main" id="{FD02839F-4F2F-4A3C-A7EA-B02B620C27D7}"/>
              </a:ext>
            </a:extLst>
          </p:cNvPr>
          <p:cNvCxnSpPr>
            <a:cxnSpLocks/>
          </p:cNvCxnSpPr>
          <p:nvPr/>
        </p:nvCxnSpPr>
        <p:spPr>
          <a:xfrm>
            <a:off x="555515" y="3023856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직선 연결선 25">
            <a:extLst>
              <a:ext uri="{FF2B5EF4-FFF2-40B4-BE49-F238E27FC236}">
                <a16:creationId xmlns:a16="http://schemas.microsoft.com/office/drawing/2014/main" id="{5CA3A25D-7388-4815-8CD4-68F557A34A88}"/>
              </a:ext>
            </a:extLst>
          </p:cNvPr>
          <p:cNvCxnSpPr>
            <a:cxnSpLocks/>
          </p:cNvCxnSpPr>
          <p:nvPr/>
        </p:nvCxnSpPr>
        <p:spPr>
          <a:xfrm>
            <a:off x="555515" y="4562947"/>
            <a:ext cx="8032970" cy="0"/>
          </a:xfrm>
          <a:prstGeom prst="line">
            <a:avLst/>
          </a:prstGeom>
          <a:ln w="63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AB69FF2B-5C15-4322-BE4E-26A5D7E71505}"/>
              </a:ext>
            </a:extLst>
          </p:cNvPr>
          <p:cNvSpPr txBox="1"/>
          <p:nvPr/>
        </p:nvSpPr>
        <p:spPr>
          <a:xfrm>
            <a:off x="2082124" y="1891928"/>
            <a:ext cx="6152646" cy="8515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01-12]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언어폭력의 문제점을 인식하고 상대를 배려하며 말하는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02-07]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매체에 드러난 다양한 표현 방법과 의도를 평가하며 읽는다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국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03-10]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쓰기 윤리를 지키며 글을 쓰는 태도를 지닌다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CE750EC-CF0D-48E8-AB1F-08A75F2893E2}"/>
              </a:ext>
            </a:extLst>
          </p:cNvPr>
          <p:cNvSpPr txBox="1"/>
          <p:nvPr/>
        </p:nvSpPr>
        <p:spPr>
          <a:xfrm>
            <a:off x="2082124" y="3239402"/>
            <a:ext cx="6566221" cy="11042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080000" indent="-1080000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)01-03]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사회집단의 의미를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사회집단에서 나타나는 차별과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갈등의 사례와 이에 대한 해결방안을 탐구한다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</a:p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(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일사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)06-02]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일상생활에서 인권이 침해되는 사례를 분석하고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국가기관에 의한</a:t>
            </a:r>
          </a:p>
          <a:p>
            <a:pPr marL="734400" indent="720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구제 방법을 조사한다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60A33806-8A4C-47DF-8214-3410A73315DB}"/>
              </a:ext>
            </a:extLst>
          </p:cNvPr>
          <p:cNvSpPr txBox="1"/>
          <p:nvPr/>
        </p:nvSpPr>
        <p:spPr>
          <a:xfrm>
            <a:off x="2082124" y="4906733"/>
            <a:ext cx="6868929" cy="8477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87425" indent="-987425">
              <a:lnSpc>
                <a:spcPts val="2000"/>
              </a:lnSpc>
            </a:pP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[9</a:t>
            </a:r>
            <a:r>
              <a:rPr lang="ko-KR" altLang="en-US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도</a:t>
            </a:r>
            <a:r>
              <a:rPr lang="en-US" altLang="ko-KR" sz="14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03-01]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인간 존엄성과 인권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</a:t>
            </a: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양성평등이 보편적 가치임을 도덕적 맥락에서 이해하고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</a:t>
            </a:r>
          </a:p>
          <a:p>
            <a:pPr marL="4932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타인에 대한 사회적 편견을 통제하여 보편적 관점에서 모든 인간을 인권을 가진</a:t>
            </a:r>
          </a:p>
          <a:p>
            <a:pPr marL="493200" indent="486000">
              <a:lnSpc>
                <a:spcPts val="2000"/>
              </a:lnSpc>
            </a:pPr>
            <a:r>
              <a:rPr lang="ko-KR" altLang="en-US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존재로서 공감하고 배려할 수 있다</a:t>
            </a:r>
            <a:r>
              <a:rPr lang="en-US" altLang="ko-KR" sz="1400" dirty="0"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.</a:t>
            </a:r>
            <a:endParaRPr lang="ko-KR" altLang="en-US" sz="14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842BDAB5-DEF8-438C-9FFF-5C6493DCCB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1723325"/>
            <a:ext cx="926594" cy="1188722"/>
          </a:xfrm>
          <a:prstGeom prst="rect">
            <a:avLst/>
          </a:prstGeom>
        </p:spPr>
      </p:pic>
      <p:pic>
        <p:nvPicPr>
          <p:cNvPr id="7" name="그림 6">
            <a:extLst>
              <a:ext uri="{FF2B5EF4-FFF2-40B4-BE49-F238E27FC236}">
                <a16:creationId xmlns:a16="http://schemas.microsoft.com/office/drawing/2014/main" id="{EA76F9FE-9B32-45D8-818D-2A7AD10B992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4736606"/>
            <a:ext cx="926594" cy="1191770"/>
          </a:xfrm>
          <a:prstGeom prst="rect">
            <a:avLst/>
          </a:prstGeom>
        </p:spPr>
      </p:pic>
      <p:pic>
        <p:nvPicPr>
          <p:cNvPr id="8" name="그림 7">
            <a:extLst>
              <a:ext uri="{FF2B5EF4-FFF2-40B4-BE49-F238E27FC236}">
                <a16:creationId xmlns:a16="http://schemas.microsoft.com/office/drawing/2014/main" id="{5EA540A4-350C-4B1B-8144-36557CE6F17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814" y="3197515"/>
            <a:ext cx="926594" cy="11917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93964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4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1531017" y="2935303"/>
            <a:ext cx="5719836" cy="842538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사회에 사는 우리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45811C73-C0F2-4502-974F-A3142A8328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76000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5</a:t>
            </a:fld>
            <a:endParaRPr lang="ko-KR" alt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035B6E8B-A8CE-45D5-BA48-8DF4390E97E0}"/>
              </a:ext>
            </a:extLst>
          </p:cNvPr>
          <p:cNvSpPr txBox="1"/>
          <p:nvPr/>
        </p:nvSpPr>
        <p:spPr>
          <a:xfrm>
            <a:off x="1509592" y="379867"/>
            <a:ext cx="2268570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사회에 사는 우리</a:t>
            </a:r>
            <a:endParaRPr lang="ko-KR" altLang="en-US" sz="1700" b="1" dirty="0">
              <a:solidFill>
                <a:schemeClr val="bg1"/>
              </a:solidFill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18" name="그림 17">
            <a:extLst>
              <a:ext uri="{FF2B5EF4-FFF2-40B4-BE49-F238E27FC236}">
                <a16:creationId xmlns:a16="http://schemas.microsoft.com/office/drawing/2014/main" id="{3F9454C0-A7FF-45BE-97C0-814A626C00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5141" y="1128212"/>
            <a:ext cx="972314" cy="853442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56C1CC2C-1734-4033-82A9-54229FD24BD0}"/>
              </a:ext>
            </a:extLst>
          </p:cNvPr>
          <p:cNvSpPr txBox="1"/>
          <p:nvPr/>
        </p:nvSpPr>
        <p:spPr>
          <a:xfrm>
            <a:off x="7851577" y="1186234"/>
            <a:ext cx="665567" cy="70724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2500"/>
              </a:lnSpc>
            </a:pPr>
            <a:r>
              <a:rPr lang="ko-KR" altLang="en-US" sz="1400" dirty="0" err="1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활동지</a:t>
            </a:r>
            <a:b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</a:br>
            <a:r>
              <a:rPr lang="en-US" altLang="ko-KR" sz="1400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1</a:t>
            </a:r>
            <a:endParaRPr lang="ko-KR" altLang="en-US" sz="1400" dirty="0">
              <a:latin typeface="나눔바른고딕" panose="020B0603020101020101" pitchFamily="50" charset="-127"/>
              <a:ea typeface="나눔바른고딕" panose="020B0603020101020101" pitchFamily="50" charset="-127"/>
            </a:endParaRPr>
          </a:p>
        </p:txBody>
      </p:sp>
      <p:pic>
        <p:nvPicPr>
          <p:cNvPr id="3" name="그림 2">
            <a:extLst>
              <a:ext uri="{FF2B5EF4-FFF2-40B4-BE49-F238E27FC236}">
                <a16:creationId xmlns:a16="http://schemas.microsoft.com/office/drawing/2014/main" id="{DB348905-A4EC-4057-877A-2D13E92C8F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61" y="2218485"/>
            <a:ext cx="7065278" cy="35113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7191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그림 3">
            <a:extLst>
              <a:ext uri="{FF2B5EF4-FFF2-40B4-BE49-F238E27FC236}">
                <a16:creationId xmlns:a16="http://schemas.microsoft.com/office/drawing/2014/main" id="{DF5184A7-F3D3-4035-97D3-887AC08BEB7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532" y="1668776"/>
            <a:ext cx="7360935" cy="3520447"/>
          </a:xfrm>
          <a:prstGeom prst="rect">
            <a:avLst/>
          </a:prstGeom>
        </p:spPr>
      </p:pic>
      <p:sp>
        <p:nvSpPr>
          <p:cNvPr id="7" name="슬라이드 번호 개체 틀 1">
            <a:extLst>
              <a:ext uri="{FF2B5EF4-FFF2-40B4-BE49-F238E27FC236}">
                <a16:creationId xmlns:a16="http://schemas.microsoft.com/office/drawing/2014/main" id="{A0217946-BF1D-4216-BE42-06F355D634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6</a:t>
            </a:fld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B0A0E281-46F0-4E68-9F0D-75C017CBA7FD}"/>
              </a:ext>
            </a:extLst>
          </p:cNvPr>
          <p:cNvSpPr txBox="1"/>
          <p:nvPr/>
        </p:nvSpPr>
        <p:spPr>
          <a:xfrm>
            <a:off x="2702855" y="2487772"/>
            <a:ext cx="3401893" cy="1611980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사회와</a:t>
            </a:r>
          </a:p>
          <a:p>
            <a:pPr algn="ctr">
              <a:lnSpc>
                <a:spcPts val="6000"/>
              </a:lnSpc>
            </a:pPr>
            <a:r>
              <a:rPr lang="ko-KR" altLang="en-US" sz="45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시민성</a:t>
            </a:r>
          </a:p>
        </p:txBody>
      </p:sp>
      <p:pic>
        <p:nvPicPr>
          <p:cNvPr id="5" name="그림 4">
            <a:extLst>
              <a:ext uri="{FF2B5EF4-FFF2-40B4-BE49-F238E27FC236}">
                <a16:creationId xmlns:a16="http://schemas.microsoft.com/office/drawing/2014/main" id="{81F1FD92-5946-41B8-A891-ED631E5269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2609" y="3940219"/>
            <a:ext cx="1639827" cy="18684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48835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7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사회와 디지털 시민성</a:t>
            </a:r>
          </a:p>
        </p:txBody>
      </p:sp>
      <p:grpSp>
        <p:nvGrpSpPr>
          <p:cNvPr id="62" name="그룹 61">
            <a:extLst>
              <a:ext uri="{FF2B5EF4-FFF2-40B4-BE49-F238E27FC236}">
                <a16:creationId xmlns:a16="http://schemas.microsoft.com/office/drawing/2014/main" id="{C7B55AEE-315B-41FE-A736-3FD17DCC92CD}"/>
              </a:ext>
            </a:extLst>
          </p:cNvPr>
          <p:cNvGrpSpPr/>
          <p:nvPr/>
        </p:nvGrpSpPr>
        <p:grpSpPr>
          <a:xfrm>
            <a:off x="1082277" y="1530323"/>
            <a:ext cx="7296805" cy="4082795"/>
            <a:chOff x="1082277" y="1702333"/>
            <a:chExt cx="7296805" cy="4082795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003D05-9AEA-40C1-97C2-38BFD88A1E2F}"/>
                </a:ext>
              </a:extLst>
            </p:cNvPr>
            <p:cNvSpPr txBox="1"/>
            <p:nvPr/>
          </p:nvSpPr>
          <p:spPr>
            <a:xfrm>
              <a:off x="2941008" y="2430920"/>
              <a:ext cx="1686680" cy="7110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 자신에 대한 배려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타인에 대한 배려</a:t>
              </a:r>
            </a:p>
          </p:txBody>
        </p:sp>
        <p:grpSp>
          <p:nvGrpSpPr>
            <p:cNvPr id="18" name="그룹 17">
              <a:extLst>
                <a:ext uri="{FF2B5EF4-FFF2-40B4-BE49-F238E27FC236}">
                  <a16:creationId xmlns:a16="http://schemas.microsoft.com/office/drawing/2014/main" id="{935EF890-EDD2-4EA6-994C-CE80A17FD626}"/>
                </a:ext>
              </a:extLst>
            </p:cNvPr>
            <p:cNvGrpSpPr/>
            <p:nvPr/>
          </p:nvGrpSpPr>
          <p:grpSpPr>
            <a:xfrm>
              <a:off x="1082277" y="1702333"/>
              <a:ext cx="1313691" cy="483848"/>
              <a:chOff x="972778" y="1620856"/>
              <a:chExt cx="1313691" cy="483848"/>
            </a:xfrm>
          </p:grpSpPr>
          <p:pic>
            <p:nvPicPr>
              <p:cNvPr id="8" name="그림 7">
                <a:extLst>
                  <a:ext uri="{FF2B5EF4-FFF2-40B4-BE49-F238E27FC236}">
                    <a16:creationId xmlns:a16="http://schemas.microsoft.com/office/drawing/2014/main" id="{1CE6F040-B417-4165-8DCF-4B478D3EC2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778" y="1693223"/>
                <a:ext cx="1313691" cy="411481"/>
              </a:xfrm>
              <a:prstGeom prst="rect">
                <a:avLst/>
              </a:prstGeom>
            </p:spPr>
          </p:pic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D68A738D-EC72-41A7-BDC4-000114F5D5D8}"/>
                  </a:ext>
                </a:extLst>
              </p:cNvPr>
              <p:cNvSpPr txBox="1"/>
              <p:nvPr/>
            </p:nvSpPr>
            <p:spPr>
              <a:xfrm>
                <a:off x="1347662" y="1620856"/>
                <a:ext cx="527710" cy="43858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15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영역</a:t>
                </a:r>
              </a:p>
            </p:txBody>
          </p:sp>
        </p:grpSp>
        <p:grpSp>
          <p:nvGrpSpPr>
            <p:cNvPr id="16" name="그룹 15">
              <a:extLst>
                <a:ext uri="{FF2B5EF4-FFF2-40B4-BE49-F238E27FC236}">
                  <a16:creationId xmlns:a16="http://schemas.microsoft.com/office/drawing/2014/main" id="{3712180C-42B1-40A9-8378-0AEDFDC86BEF}"/>
                </a:ext>
              </a:extLst>
            </p:cNvPr>
            <p:cNvGrpSpPr/>
            <p:nvPr/>
          </p:nvGrpSpPr>
          <p:grpSpPr>
            <a:xfrm>
              <a:off x="2744978" y="1702333"/>
              <a:ext cx="2078740" cy="483847"/>
              <a:chOff x="2935101" y="1620856"/>
              <a:chExt cx="2078740" cy="483847"/>
            </a:xfrm>
          </p:grpSpPr>
          <p:pic>
            <p:nvPicPr>
              <p:cNvPr id="12" name="그림 11">
                <a:extLst>
                  <a:ext uri="{FF2B5EF4-FFF2-40B4-BE49-F238E27FC236}">
                    <a16:creationId xmlns:a16="http://schemas.microsoft.com/office/drawing/2014/main" id="{E10F3E80-8985-437D-960F-C7D47EB1FCF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35101" y="1693222"/>
                <a:ext cx="2078740" cy="411481"/>
              </a:xfrm>
              <a:prstGeom prst="rect">
                <a:avLst/>
              </a:prstGeom>
            </p:spPr>
          </p:pic>
          <p:sp>
            <p:nvSpPr>
              <p:cNvPr id="27" name="TextBox 26">
                <a:extLst>
                  <a:ext uri="{FF2B5EF4-FFF2-40B4-BE49-F238E27FC236}">
                    <a16:creationId xmlns:a16="http://schemas.microsoft.com/office/drawing/2014/main" id="{2D52A707-436A-4E8B-8CA2-244CB0A849AA}"/>
                  </a:ext>
                </a:extLst>
              </p:cNvPr>
              <p:cNvSpPr txBox="1"/>
              <p:nvPr/>
            </p:nvSpPr>
            <p:spPr>
              <a:xfrm>
                <a:off x="3710616" y="1620856"/>
                <a:ext cx="527710" cy="43858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15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목적</a:t>
                </a:r>
              </a:p>
            </p:txBody>
          </p:sp>
        </p:grpSp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B593D81B-A8ED-4CDB-BFD0-A431FB059E7A}"/>
                </a:ext>
              </a:extLst>
            </p:cNvPr>
            <p:cNvGrpSpPr/>
            <p:nvPr/>
          </p:nvGrpSpPr>
          <p:grpSpPr>
            <a:xfrm>
              <a:off x="5140902" y="1702333"/>
              <a:ext cx="3063246" cy="483847"/>
              <a:chOff x="5502920" y="1620856"/>
              <a:chExt cx="3063246" cy="483847"/>
            </a:xfrm>
          </p:grpSpPr>
          <p:pic>
            <p:nvPicPr>
              <p:cNvPr id="14" name="그림 13">
                <a:extLst>
                  <a:ext uri="{FF2B5EF4-FFF2-40B4-BE49-F238E27FC236}">
                    <a16:creationId xmlns:a16="http://schemas.microsoft.com/office/drawing/2014/main" id="{5474A832-AB7F-4359-833E-74CB3895EA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02920" y="1693222"/>
                <a:ext cx="3063246" cy="411481"/>
              </a:xfrm>
              <a:prstGeom prst="rect">
                <a:avLst/>
              </a:prstGeom>
            </p:spPr>
          </p:pic>
          <p:sp>
            <p:nvSpPr>
              <p:cNvPr id="28" name="TextBox 27">
                <a:extLst>
                  <a:ext uri="{FF2B5EF4-FFF2-40B4-BE49-F238E27FC236}">
                    <a16:creationId xmlns:a16="http://schemas.microsoft.com/office/drawing/2014/main" id="{0453F82B-533D-4A77-9FE8-398DE308ADA2}"/>
                  </a:ext>
                </a:extLst>
              </p:cNvPr>
              <p:cNvSpPr txBox="1"/>
              <p:nvPr/>
            </p:nvSpPr>
            <p:spPr>
              <a:xfrm>
                <a:off x="6619559" y="1620856"/>
                <a:ext cx="870752" cy="438582"/>
              </a:xfrm>
              <a:prstGeom prst="rect">
                <a:avLst/>
              </a:prstGeom>
              <a:noFill/>
            </p:spPr>
            <p:txBody>
              <a:bodyPr wrap="none" rtlCol="0" anchor="ctr" anchorCtr="0">
                <a:spAutoFit/>
              </a:bodyPr>
              <a:lstStyle/>
              <a:p>
                <a:pPr algn="ctr">
                  <a:lnSpc>
                    <a:spcPts val="3000"/>
                  </a:lnSpc>
                </a:pPr>
                <a:r>
                  <a:rPr lang="ko-KR" altLang="en-US" sz="1500" b="1" dirty="0">
                    <a:solidFill>
                      <a:schemeClr val="bg1"/>
                    </a:solidFill>
                    <a:latin typeface="나눔바른고딕" panose="020B0603020101020101" pitchFamily="50" charset="-127"/>
                    <a:ea typeface="나눔바른고딕" panose="020B0603020101020101" pitchFamily="50" charset="-127"/>
                  </a:rPr>
                  <a:t>세부개념</a:t>
                </a:r>
              </a:p>
            </p:txBody>
          </p:sp>
        </p:grpSp>
        <p:pic>
          <p:nvPicPr>
            <p:cNvPr id="29" name="그림 28">
              <a:extLst>
                <a:ext uri="{FF2B5EF4-FFF2-40B4-BE49-F238E27FC236}">
                  <a16:creationId xmlns:a16="http://schemas.microsoft.com/office/drawing/2014/main" id="{8DDFC1FB-33B4-444C-88D1-105D3FB99EB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98101" y="2631018"/>
              <a:ext cx="1082042" cy="310897"/>
            </a:xfrm>
            <a:prstGeom prst="rect">
              <a:avLst/>
            </a:prstGeom>
          </p:spPr>
        </p:pic>
        <p:pic>
          <p:nvPicPr>
            <p:cNvPr id="31" name="그림 30">
              <a:extLst>
                <a:ext uri="{FF2B5EF4-FFF2-40B4-BE49-F238E27FC236}">
                  <a16:creationId xmlns:a16="http://schemas.microsoft.com/office/drawing/2014/main" id="{EE10F99E-7E25-4736-9087-6278CB36F77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79813" y="3926311"/>
              <a:ext cx="1118618" cy="265177"/>
            </a:xfrm>
            <a:prstGeom prst="rect">
              <a:avLst/>
            </a:prstGeom>
          </p:spPr>
        </p:pic>
        <p:pic>
          <p:nvPicPr>
            <p:cNvPr id="33" name="그림 32">
              <a:extLst>
                <a:ext uri="{FF2B5EF4-FFF2-40B4-BE49-F238E27FC236}">
                  <a16:creationId xmlns:a16="http://schemas.microsoft.com/office/drawing/2014/main" id="{C424CCF9-D57B-477C-8251-C81667D33DD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08769" y="5115757"/>
              <a:ext cx="1060706" cy="310897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0D4F2CB4-186E-4B53-9C0E-42C7786DA1D3}"/>
                </a:ext>
              </a:extLst>
            </p:cNvPr>
            <p:cNvSpPr txBox="1"/>
            <p:nvPr/>
          </p:nvSpPr>
          <p:spPr>
            <a:xfrm>
              <a:off x="2941009" y="3703353"/>
              <a:ext cx="1686679" cy="7110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 자신을 위한 교육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타인과의 소통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5263881-8AAC-4E16-95F7-A081475CCD31}"/>
                </a:ext>
              </a:extLst>
            </p:cNvPr>
            <p:cNvSpPr txBox="1"/>
            <p:nvPr/>
          </p:nvSpPr>
          <p:spPr>
            <a:xfrm>
              <a:off x="3134170" y="4915659"/>
              <a:ext cx="1300356" cy="71109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나 자신의 보호</a:t>
              </a:r>
              <a:endParaRPr lang="en-US" altLang="ko-KR" sz="15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  <a:p>
              <a:pPr algn="ctr">
                <a:lnSpc>
                  <a:spcPts val="2500"/>
                </a:lnSpc>
              </a:pPr>
              <a:r>
                <a:rPr lang="ko-KR" altLang="en-US" sz="15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타인의 보호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1CA015B-2A16-4BC5-ACDE-698ABE742733}"/>
                </a:ext>
              </a:extLst>
            </p:cNvPr>
            <p:cNvSpPr txBox="1"/>
            <p:nvPr/>
          </p:nvSpPr>
          <p:spPr>
            <a:xfrm>
              <a:off x="5568697" y="2272544"/>
              <a:ext cx="2207656" cy="10278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에티켓</a:t>
              </a:r>
              <a:r>
                <a:rPr lang="en-US" altLang="ko-KR" sz="105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(Digital Etiquette)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접근</a:t>
              </a:r>
              <a:r>
                <a:rPr lang="en-US" altLang="ko-KR" sz="105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(Digital Access)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법률</a:t>
              </a:r>
              <a:r>
                <a:rPr lang="en-US" altLang="ko-KR" sz="105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(Digital Law)</a:t>
              </a:r>
              <a:endParaRPr lang="ko-KR" altLang="en-US" sz="105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B37515EE-733A-402C-B5C7-545BB1C01022}"/>
                </a:ext>
              </a:extLst>
            </p:cNvPr>
            <p:cNvSpPr txBox="1"/>
            <p:nvPr/>
          </p:nvSpPr>
          <p:spPr>
            <a:xfrm>
              <a:off x="5285768" y="3544977"/>
              <a:ext cx="2773515" cy="10278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의사소통</a:t>
              </a:r>
              <a:r>
                <a:rPr lang="en-US" altLang="ko-KR" sz="105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(Digital Communication)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</a:t>
              </a:r>
              <a:r>
                <a:rPr lang="ko-KR" altLang="en-US" sz="12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리터러시</a:t>
              </a:r>
              <a:r>
                <a:rPr lang="en-US" altLang="ko-KR" sz="105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(Digital Literacy)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거래</a:t>
              </a:r>
              <a:r>
                <a:rPr lang="en-US" altLang="ko-KR" sz="105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(Digital Commerce)</a:t>
              </a:r>
              <a:endParaRPr lang="ko-KR" altLang="en-US" sz="105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CE0D01-EB49-4353-9372-C5216C634E41}"/>
                </a:ext>
              </a:extLst>
            </p:cNvPr>
            <p:cNvSpPr txBox="1"/>
            <p:nvPr/>
          </p:nvSpPr>
          <p:spPr>
            <a:xfrm>
              <a:off x="4965968" y="4757283"/>
              <a:ext cx="3413114" cy="10278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권리와 책임</a:t>
              </a:r>
              <a:r>
                <a:rPr lang="en-US" altLang="ko-KR" sz="105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(Digital Rights &amp; Responsibility)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안전</a:t>
              </a:r>
              <a:r>
                <a:rPr lang="en-US" altLang="ko-KR" sz="105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(Digital Safety)</a:t>
              </a:r>
            </a:p>
            <a:p>
              <a:pPr algn="ctr">
                <a:lnSpc>
                  <a:spcPts val="2500"/>
                </a:lnSpc>
              </a:pPr>
              <a:r>
                <a:rPr lang="ko-KR" altLang="en-US" sz="12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건강과 복지</a:t>
              </a:r>
              <a:r>
                <a:rPr lang="en-US" altLang="ko-KR" sz="105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(Digital Health &amp; Welfare)</a:t>
              </a:r>
              <a:endParaRPr lang="ko-KR" altLang="en-US" sz="105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  <p:cxnSp>
          <p:nvCxnSpPr>
            <p:cNvPr id="45" name="직선 연결선 44">
              <a:extLst>
                <a:ext uri="{FF2B5EF4-FFF2-40B4-BE49-F238E27FC236}">
                  <a16:creationId xmlns:a16="http://schemas.microsoft.com/office/drawing/2014/main" id="{1F5454FE-FB75-4E3D-A217-FE9F157BDC45}"/>
                </a:ext>
              </a:extLst>
            </p:cNvPr>
            <p:cNvCxnSpPr>
              <a:cxnSpLocks/>
            </p:cNvCxnSpPr>
            <p:nvPr/>
          </p:nvCxnSpPr>
          <p:spPr>
            <a:xfrm>
              <a:off x="5140902" y="4705724"/>
              <a:ext cx="3063246" cy="0"/>
            </a:xfrm>
            <a:prstGeom prst="line">
              <a:avLst/>
            </a:prstGeom>
            <a:ln w="12700">
              <a:solidFill>
                <a:srgbClr val="05A9E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직선 연결선 52">
              <a:extLst>
                <a:ext uri="{FF2B5EF4-FFF2-40B4-BE49-F238E27FC236}">
                  <a16:creationId xmlns:a16="http://schemas.microsoft.com/office/drawing/2014/main" id="{E5F3A70B-36F2-4E8F-AE8A-9952209B1936}"/>
                </a:ext>
              </a:extLst>
            </p:cNvPr>
            <p:cNvCxnSpPr>
              <a:cxnSpLocks/>
            </p:cNvCxnSpPr>
            <p:nvPr/>
          </p:nvCxnSpPr>
          <p:spPr>
            <a:xfrm>
              <a:off x="5140902" y="3447294"/>
              <a:ext cx="3063246" cy="0"/>
            </a:xfrm>
            <a:prstGeom prst="line">
              <a:avLst/>
            </a:prstGeom>
            <a:ln w="12700">
              <a:solidFill>
                <a:srgbClr val="05A9E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직선 연결선 53">
              <a:extLst>
                <a:ext uri="{FF2B5EF4-FFF2-40B4-BE49-F238E27FC236}">
                  <a16:creationId xmlns:a16="http://schemas.microsoft.com/office/drawing/2014/main" id="{06693939-E33F-4DD8-B6DF-9E1B4FF1BAC4}"/>
                </a:ext>
              </a:extLst>
            </p:cNvPr>
            <p:cNvCxnSpPr>
              <a:cxnSpLocks/>
            </p:cNvCxnSpPr>
            <p:nvPr/>
          </p:nvCxnSpPr>
          <p:spPr>
            <a:xfrm>
              <a:off x="2744978" y="3447294"/>
              <a:ext cx="2078740" cy="0"/>
            </a:xfrm>
            <a:prstGeom prst="line">
              <a:avLst/>
            </a:prstGeom>
            <a:ln w="12700">
              <a:solidFill>
                <a:srgbClr val="05A9E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직선 연결선 55">
              <a:extLst>
                <a:ext uri="{FF2B5EF4-FFF2-40B4-BE49-F238E27FC236}">
                  <a16:creationId xmlns:a16="http://schemas.microsoft.com/office/drawing/2014/main" id="{597196FA-7A8A-4ED6-B221-9D2B66D53C6F}"/>
                </a:ext>
              </a:extLst>
            </p:cNvPr>
            <p:cNvCxnSpPr>
              <a:cxnSpLocks/>
            </p:cNvCxnSpPr>
            <p:nvPr/>
          </p:nvCxnSpPr>
          <p:spPr>
            <a:xfrm>
              <a:off x="2744978" y="4705724"/>
              <a:ext cx="2078740" cy="0"/>
            </a:xfrm>
            <a:prstGeom prst="line">
              <a:avLst/>
            </a:prstGeom>
            <a:ln w="12700">
              <a:solidFill>
                <a:srgbClr val="05A9E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7" name="직선 연결선 56">
              <a:extLst>
                <a:ext uri="{FF2B5EF4-FFF2-40B4-BE49-F238E27FC236}">
                  <a16:creationId xmlns:a16="http://schemas.microsoft.com/office/drawing/2014/main" id="{1FE8C86E-2D8C-434A-88F9-386BBD1E21D0}"/>
                </a:ext>
              </a:extLst>
            </p:cNvPr>
            <p:cNvCxnSpPr>
              <a:cxnSpLocks/>
            </p:cNvCxnSpPr>
            <p:nvPr/>
          </p:nvCxnSpPr>
          <p:spPr>
            <a:xfrm>
              <a:off x="1082277" y="3447294"/>
              <a:ext cx="1313691" cy="0"/>
            </a:xfrm>
            <a:prstGeom prst="line">
              <a:avLst/>
            </a:prstGeom>
            <a:ln w="12700">
              <a:solidFill>
                <a:srgbClr val="05A9E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9" name="직선 연결선 58">
              <a:extLst>
                <a:ext uri="{FF2B5EF4-FFF2-40B4-BE49-F238E27FC236}">
                  <a16:creationId xmlns:a16="http://schemas.microsoft.com/office/drawing/2014/main" id="{5F253B3F-FBF4-4437-A253-194A46A6B6E6}"/>
                </a:ext>
              </a:extLst>
            </p:cNvPr>
            <p:cNvCxnSpPr>
              <a:cxnSpLocks/>
            </p:cNvCxnSpPr>
            <p:nvPr/>
          </p:nvCxnSpPr>
          <p:spPr>
            <a:xfrm>
              <a:off x="1082277" y="4705724"/>
              <a:ext cx="1313691" cy="0"/>
            </a:xfrm>
            <a:prstGeom prst="line">
              <a:avLst/>
            </a:prstGeom>
            <a:ln w="12700">
              <a:solidFill>
                <a:srgbClr val="05A9E6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" name="직사각형 60">
            <a:extLst>
              <a:ext uri="{FF2B5EF4-FFF2-40B4-BE49-F238E27FC236}">
                <a16:creationId xmlns:a16="http://schemas.microsoft.com/office/drawing/2014/main" id="{1D30F52A-970D-460F-9951-A5112CFAA384}"/>
              </a:ext>
            </a:extLst>
          </p:cNvPr>
          <p:cNvSpPr/>
          <p:nvPr/>
        </p:nvSpPr>
        <p:spPr>
          <a:xfrm>
            <a:off x="5057776" y="6140474"/>
            <a:ext cx="3699680" cy="280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lnSpc>
                <a:spcPct val="150000"/>
              </a:lnSpc>
            </a:pPr>
            <a:r>
              <a:rPr lang="ko-KR" altLang="en-US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출처  </a:t>
            </a:r>
            <a:r>
              <a:rPr lang="en-US" altLang="ko-KR" sz="900" b="1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:  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&lt;4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차 산업혁명시대 디지털 시민성 논의 및 과제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&gt;(</a:t>
            </a:r>
            <a:r>
              <a:rPr lang="ko-KR" altLang="en-US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박선아</a:t>
            </a:r>
            <a:r>
              <a:rPr lang="en-US" altLang="ko-KR" sz="900" dirty="0">
                <a:solidFill>
                  <a:srgbClr val="000000"/>
                </a:solidFill>
                <a:latin typeface="나눔바른고딕OTF Light" panose="02000303000000000000" pitchFamily="50" charset="-127"/>
                <a:ea typeface="나눔바른고딕OTF Light" panose="02000303000000000000" pitchFamily="50" charset="-127"/>
              </a:rPr>
              <a:t>, 2018)</a:t>
            </a:r>
            <a:endParaRPr lang="ko-KR" altLang="en-US" sz="900" dirty="0">
              <a:latin typeface="나눔바른고딕OTF Light" panose="02000303000000000000" pitchFamily="50" charset="-127"/>
              <a:ea typeface="나눔바른고딕OTF Light" panose="02000303000000000000" pitchFamily="50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34117344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그룹 26">
            <a:extLst>
              <a:ext uri="{FF2B5EF4-FFF2-40B4-BE49-F238E27FC236}">
                <a16:creationId xmlns:a16="http://schemas.microsoft.com/office/drawing/2014/main" id="{9AE2F1C4-D260-4C65-B7AF-110A0573881B}"/>
              </a:ext>
            </a:extLst>
          </p:cNvPr>
          <p:cNvGrpSpPr/>
          <p:nvPr/>
        </p:nvGrpSpPr>
        <p:grpSpPr>
          <a:xfrm>
            <a:off x="581841" y="3159292"/>
            <a:ext cx="7963501" cy="2487173"/>
            <a:chOff x="581841" y="3159292"/>
            <a:chExt cx="7963501" cy="2487173"/>
          </a:xfrm>
        </p:grpSpPr>
        <p:pic>
          <p:nvPicPr>
            <p:cNvPr id="17" name="그림 16">
              <a:extLst>
                <a:ext uri="{FF2B5EF4-FFF2-40B4-BE49-F238E27FC236}">
                  <a16:creationId xmlns:a16="http://schemas.microsoft.com/office/drawing/2014/main" id="{6F269B9B-D2FB-40DD-B2DE-42A430CDA8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1841" y="3212632"/>
              <a:ext cx="2514605" cy="2380493"/>
            </a:xfrm>
            <a:prstGeom prst="rect">
              <a:avLst/>
            </a:prstGeom>
          </p:spPr>
        </p:pic>
        <p:pic>
          <p:nvPicPr>
            <p:cNvPr id="19" name="그림 18">
              <a:extLst>
                <a:ext uri="{FF2B5EF4-FFF2-40B4-BE49-F238E27FC236}">
                  <a16:creationId xmlns:a16="http://schemas.microsoft.com/office/drawing/2014/main" id="{3A27F6D7-E10F-420E-8707-FDF6A981C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04765" y="3159292"/>
              <a:ext cx="2517653" cy="2487173"/>
            </a:xfrm>
            <a:prstGeom prst="rect">
              <a:avLst/>
            </a:prstGeom>
          </p:spPr>
        </p:pic>
        <p:pic>
          <p:nvPicPr>
            <p:cNvPr id="26" name="그림 25">
              <a:extLst>
                <a:ext uri="{FF2B5EF4-FFF2-40B4-BE49-F238E27FC236}">
                  <a16:creationId xmlns:a16="http://schemas.microsoft.com/office/drawing/2014/main" id="{C32A0CD4-D770-4512-B013-6FD5509F41D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30737" y="3212632"/>
              <a:ext cx="2514605" cy="2380493"/>
            </a:xfrm>
            <a:prstGeom prst="rect">
              <a:avLst/>
            </a:prstGeom>
          </p:spPr>
        </p:pic>
      </p:grpSp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8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사회와 디지털 시민성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AE7F2-A254-4A47-8DDA-08A84E119975}"/>
              </a:ext>
            </a:extLst>
          </p:cNvPr>
          <p:cNvSpPr txBox="1"/>
          <p:nvPr/>
        </p:nvSpPr>
        <p:spPr>
          <a:xfrm>
            <a:off x="2956812" y="1211535"/>
            <a:ext cx="3230373" cy="4885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시민성의 요소</a:t>
            </a:r>
          </a:p>
        </p:txBody>
      </p:sp>
      <p:grpSp>
        <p:nvGrpSpPr>
          <p:cNvPr id="14" name="그룹 13">
            <a:extLst>
              <a:ext uri="{FF2B5EF4-FFF2-40B4-BE49-F238E27FC236}">
                <a16:creationId xmlns:a16="http://schemas.microsoft.com/office/drawing/2014/main" id="{F2CF492B-7A1A-4D73-A034-88824D99F05D}"/>
              </a:ext>
            </a:extLst>
          </p:cNvPr>
          <p:cNvGrpSpPr/>
          <p:nvPr/>
        </p:nvGrpSpPr>
        <p:grpSpPr>
          <a:xfrm>
            <a:off x="1621860" y="2140891"/>
            <a:ext cx="5883464" cy="612649"/>
            <a:chOff x="1350256" y="2140891"/>
            <a:chExt cx="5883464" cy="612649"/>
          </a:xfrm>
        </p:grpSpPr>
        <p:pic>
          <p:nvPicPr>
            <p:cNvPr id="10" name="그림 9">
              <a:extLst>
                <a:ext uri="{FF2B5EF4-FFF2-40B4-BE49-F238E27FC236}">
                  <a16:creationId xmlns:a16="http://schemas.microsoft.com/office/drawing/2014/main" id="{6382DBEE-A5A3-4616-B0FE-5DA0CC1275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8691"/>
            <a:stretch/>
          </p:blipFill>
          <p:spPr>
            <a:xfrm>
              <a:off x="1350256" y="2140891"/>
              <a:ext cx="5883464" cy="612649"/>
            </a:xfrm>
            <a:prstGeom prst="rect">
              <a:avLst/>
            </a:prstGeom>
          </p:spPr>
        </p:pic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56003D05-9AEA-40C1-97C2-38BFD88A1E2F}"/>
                </a:ext>
              </a:extLst>
            </p:cNvPr>
            <p:cNvSpPr txBox="1"/>
            <p:nvPr/>
          </p:nvSpPr>
          <p:spPr>
            <a:xfrm>
              <a:off x="1887229" y="2210270"/>
              <a:ext cx="5279009" cy="465512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3000"/>
                </a:lnSpc>
              </a:pPr>
              <a:r>
                <a:rPr lang="ko-KR" altLang="en-US" sz="2200" b="1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디지털 사회의 시민은 나와 타인을 배려합니다</a:t>
              </a:r>
            </a:p>
          </p:txBody>
        </p:sp>
      </p:grp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20E4BE4E-E57C-429C-91FA-ED6617980FBE}"/>
              </a:ext>
            </a:extLst>
          </p:cNvPr>
          <p:cNvGrpSpPr/>
          <p:nvPr/>
        </p:nvGrpSpPr>
        <p:grpSpPr>
          <a:xfrm>
            <a:off x="590249" y="4010463"/>
            <a:ext cx="2277538" cy="1161133"/>
            <a:chOff x="590249" y="4010463"/>
            <a:chExt cx="2277538" cy="1161133"/>
          </a:xfrm>
        </p:grpSpPr>
        <p:sp>
          <p:nvSpPr>
            <p:cNvPr id="9" name="직사각형 8">
              <a:extLst>
                <a:ext uri="{FF2B5EF4-FFF2-40B4-BE49-F238E27FC236}">
                  <a16:creationId xmlns:a16="http://schemas.microsoft.com/office/drawing/2014/main" id="{09D58A20-0B9E-448B-8DA5-A6831F951DD1}"/>
                </a:ext>
              </a:extLst>
            </p:cNvPr>
            <p:cNvSpPr/>
            <p:nvPr/>
          </p:nvSpPr>
          <p:spPr>
            <a:xfrm>
              <a:off x="590249" y="4010463"/>
              <a:ext cx="227753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ko-KR" altLang="en-US" b="1" dirty="0">
                  <a:solidFill>
                    <a:srgbClr val="004559"/>
                  </a:solidFill>
                  <a:latin typeface="+mj-ea"/>
                  <a:ea typeface="+mj-ea"/>
                </a:rPr>
                <a:t>디지털 에티켓</a:t>
              </a:r>
              <a:endParaRPr lang="ko-KR" altLang="en-US" dirty="0">
                <a:solidFill>
                  <a:srgbClr val="004559"/>
                </a:solidFill>
                <a:latin typeface="+mj-ea"/>
                <a:ea typeface="+mj-ea"/>
              </a:endParaRPr>
            </a:p>
          </p:txBody>
        </p:sp>
        <p:sp>
          <p:nvSpPr>
            <p:cNvPr id="28" name="직사각형 27">
              <a:extLst>
                <a:ext uri="{FF2B5EF4-FFF2-40B4-BE49-F238E27FC236}">
                  <a16:creationId xmlns:a16="http://schemas.microsoft.com/office/drawing/2014/main" id="{38733500-7D5F-4968-8881-8B3A339BF1DC}"/>
                </a:ext>
              </a:extLst>
            </p:cNvPr>
            <p:cNvSpPr/>
            <p:nvPr/>
          </p:nvSpPr>
          <p:spPr>
            <a:xfrm>
              <a:off x="590249" y="4432932"/>
              <a:ext cx="22775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4559"/>
                  </a:solidFill>
                  <a:latin typeface="+mj-ea"/>
                  <a:ea typeface="+mj-ea"/>
                </a:rPr>
                <a:t>디지털 미디어를</a:t>
              </a:r>
            </a:p>
            <a:p>
              <a:pPr algn="ctr"/>
              <a:r>
                <a:rPr lang="ko-KR" altLang="en-US" sz="1400" b="1" dirty="0">
                  <a:solidFill>
                    <a:srgbClr val="004559"/>
                  </a:solidFill>
                  <a:latin typeface="+mj-ea"/>
                  <a:ea typeface="+mj-ea"/>
                </a:rPr>
                <a:t>활용할 때 윤리적 기준을</a:t>
              </a:r>
            </a:p>
            <a:p>
              <a:pPr algn="ctr"/>
              <a:r>
                <a:rPr lang="ko-KR" altLang="en-US" sz="1400" b="1" dirty="0">
                  <a:solidFill>
                    <a:srgbClr val="004559"/>
                  </a:solidFill>
                  <a:latin typeface="+mj-ea"/>
                  <a:ea typeface="+mj-ea"/>
                </a:rPr>
                <a:t>지키는 것</a:t>
              </a:r>
              <a:endParaRPr lang="ko-KR" altLang="en-US" sz="1400" dirty="0">
                <a:solidFill>
                  <a:srgbClr val="004559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7DD0C1F9-90F0-4FF5-8DCE-EE4CD7B05079}"/>
              </a:ext>
            </a:extLst>
          </p:cNvPr>
          <p:cNvGrpSpPr/>
          <p:nvPr/>
        </p:nvGrpSpPr>
        <p:grpSpPr>
          <a:xfrm>
            <a:off x="3397663" y="4115356"/>
            <a:ext cx="2277538" cy="1161133"/>
            <a:chOff x="590249" y="4010463"/>
            <a:chExt cx="2277538" cy="1161133"/>
          </a:xfrm>
        </p:grpSpPr>
        <p:sp>
          <p:nvSpPr>
            <p:cNvPr id="31" name="직사각형 30">
              <a:extLst>
                <a:ext uri="{FF2B5EF4-FFF2-40B4-BE49-F238E27FC236}">
                  <a16:creationId xmlns:a16="http://schemas.microsoft.com/office/drawing/2014/main" id="{844130EE-FD42-4DE9-B005-43A3A6F71946}"/>
                </a:ext>
              </a:extLst>
            </p:cNvPr>
            <p:cNvSpPr/>
            <p:nvPr/>
          </p:nvSpPr>
          <p:spPr>
            <a:xfrm>
              <a:off x="590249" y="4010463"/>
              <a:ext cx="227753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ko-KR" altLang="en-US" b="1" dirty="0">
                  <a:solidFill>
                    <a:srgbClr val="004559"/>
                  </a:solidFill>
                  <a:latin typeface="+mj-ea"/>
                  <a:ea typeface="+mj-ea"/>
                </a:rPr>
                <a:t>디지털 접근</a:t>
              </a:r>
              <a:endParaRPr lang="ko-KR" altLang="en-US" dirty="0">
                <a:solidFill>
                  <a:srgbClr val="004559"/>
                </a:solidFill>
                <a:latin typeface="+mj-ea"/>
                <a:ea typeface="+mj-ea"/>
              </a:endParaRPr>
            </a:p>
          </p:txBody>
        </p:sp>
        <p:sp>
          <p:nvSpPr>
            <p:cNvPr id="32" name="직사각형 31">
              <a:extLst>
                <a:ext uri="{FF2B5EF4-FFF2-40B4-BE49-F238E27FC236}">
                  <a16:creationId xmlns:a16="http://schemas.microsoft.com/office/drawing/2014/main" id="{FA558708-62AC-49FB-B933-649E35B73F3D}"/>
                </a:ext>
              </a:extLst>
            </p:cNvPr>
            <p:cNvSpPr/>
            <p:nvPr/>
          </p:nvSpPr>
          <p:spPr>
            <a:xfrm>
              <a:off x="590249" y="4432932"/>
              <a:ext cx="22775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b="1" dirty="0" err="1">
                  <a:solidFill>
                    <a:srgbClr val="004559"/>
                  </a:solidFill>
                  <a:latin typeface="+mj-ea"/>
                  <a:ea typeface="+mj-ea"/>
                </a:rPr>
                <a:t>디지털을</a:t>
              </a:r>
              <a:r>
                <a:rPr lang="ko-KR" altLang="en-US" sz="1400" b="1" dirty="0">
                  <a:solidFill>
                    <a:srgbClr val="004559"/>
                  </a:solidFill>
                  <a:latin typeface="+mj-ea"/>
                  <a:ea typeface="+mj-ea"/>
                </a:rPr>
                <a:t> 평등하게</a:t>
              </a:r>
            </a:p>
            <a:p>
              <a:pPr algn="ctr"/>
              <a:r>
                <a:rPr lang="ko-KR" altLang="en-US" sz="1400" b="1" dirty="0">
                  <a:solidFill>
                    <a:srgbClr val="004559"/>
                  </a:solidFill>
                  <a:latin typeface="+mj-ea"/>
                  <a:ea typeface="+mj-ea"/>
                </a:rPr>
                <a:t>이용할 수 있도록</a:t>
              </a:r>
            </a:p>
            <a:p>
              <a:pPr algn="ctr"/>
              <a:r>
                <a:rPr lang="ko-KR" altLang="en-US" sz="1400" b="1" dirty="0">
                  <a:solidFill>
                    <a:srgbClr val="004559"/>
                  </a:solidFill>
                  <a:latin typeface="+mj-ea"/>
                  <a:ea typeface="+mj-ea"/>
                </a:rPr>
                <a:t>보장하는 것</a:t>
              </a:r>
              <a:endParaRPr lang="ko-KR" altLang="en-US" sz="1400" dirty="0">
                <a:solidFill>
                  <a:srgbClr val="004559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AE7F5D5F-C9AE-445E-BAB2-C9B501A6227D}"/>
              </a:ext>
            </a:extLst>
          </p:cNvPr>
          <p:cNvGrpSpPr/>
          <p:nvPr/>
        </p:nvGrpSpPr>
        <p:grpSpPr>
          <a:xfrm>
            <a:off x="6214344" y="4010463"/>
            <a:ext cx="2277538" cy="1161133"/>
            <a:chOff x="590249" y="4010463"/>
            <a:chExt cx="2277538" cy="1161133"/>
          </a:xfrm>
        </p:grpSpPr>
        <p:sp>
          <p:nvSpPr>
            <p:cNvPr id="34" name="직사각형 33">
              <a:extLst>
                <a:ext uri="{FF2B5EF4-FFF2-40B4-BE49-F238E27FC236}">
                  <a16:creationId xmlns:a16="http://schemas.microsoft.com/office/drawing/2014/main" id="{4D09E53D-F187-4ABE-A527-6DA2F31D046D}"/>
                </a:ext>
              </a:extLst>
            </p:cNvPr>
            <p:cNvSpPr/>
            <p:nvPr/>
          </p:nvSpPr>
          <p:spPr>
            <a:xfrm>
              <a:off x="590249" y="4010463"/>
              <a:ext cx="2277538" cy="39241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>
                <a:lnSpc>
                  <a:spcPts val="2400"/>
                </a:lnSpc>
              </a:pPr>
              <a:r>
                <a:rPr lang="ko-KR" altLang="en-US" b="1" dirty="0">
                  <a:solidFill>
                    <a:srgbClr val="004559"/>
                  </a:solidFill>
                  <a:latin typeface="+mj-ea"/>
                  <a:ea typeface="+mj-ea"/>
                </a:rPr>
                <a:t>디지털 법률</a:t>
              </a:r>
              <a:endParaRPr lang="ko-KR" altLang="en-US" dirty="0">
                <a:solidFill>
                  <a:srgbClr val="004559"/>
                </a:solidFill>
                <a:latin typeface="+mj-ea"/>
                <a:ea typeface="+mj-ea"/>
              </a:endParaRPr>
            </a:p>
          </p:txBody>
        </p:sp>
        <p:sp>
          <p:nvSpPr>
            <p:cNvPr id="35" name="직사각형 34">
              <a:extLst>
                <a:ext uri="{FF2B5EF4-FFF2-40B4-BE49-F238E27FC236}">
                  <a16:creationId xmlns:a16="http://schemas.microsoft.com/office/drawing/2014/main" id="{85B74D81-A067-4CE0-9B92-C2A71767F5A5}"/>
                </a:ext>
              </a:extLst>
            </p:cNvPr>
            <p:cNvSpPr/>
            <p:nvPr/>
          </p:nvSpPr>
          <p:spPr>
            <a:xfrm>
              <a:off x="590249" y="4432932"/>
              <a:ext cx="2277538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ko-KR" altLang="en-US" sz="1400" b="1" dirty="0">
                  <a:solidFill>
                    <a:srgbClr val="004559"/>
                  </a:solidFill>
                  <a:latin typeface="+mj-ea"/>
                  <a:ea typeface="+mj-ea"/>
                </a:rPr>
                <a:t>타인의 권리를</a:t>
              </a:r>
            </a:p>
            <a:p>
              <a:pPr algn="ctr"/>
              <a:r>
                <a:rPr lang="ko-KR" altLang="en-US" sz="1400" b="1" dirty="0">
                  <a:solidFill>
                    <a:srgbClr val="004559"/>
                  </a:solidFill>
                  <a:latin typeface="+mj-ea"/>
                  <a:ea typeface="+mj-ea"/>
                </a:rPr>
                <a:t>침해하는 범죄 문제를 </a:t>
              </a:r>
              <a:br>
                <a:rPr lang="en-US" altLang="ko-KR" sz="1400" b="1" dirty="0">
                  <a:solidFill>
                    <a:srgbClr val="004559"/>
                  </a:solidFill>
                  <a:latin typeface="+mj-ea"/>
                  <a:ea typeface="+mj-ea"/>
                </a:rPr>
              </a:br>
              <a:r>
                <a:rPr lang="ko-KR" altLang="en-US" sz="1400" b="1" dirty="0">
                  <a:solidFill>
                    <a:srgbClr val="004559"/>
                  </a:solidFill>
                  <a:latin typeface="+mj-ea"/>
                  <a:ea typeface="+mj-ea"/>
                </a:rPr>
                <a:t>알고 있는 것</a:t>
              </a:r>
              <a:endParaRPr lang="ko-KR" altLang="en-US" sz="1400" dirty="0">
                <a:solidFill>
                  <a:srgbClr val="004559"/>
                </a:solidFill>
                <a:latin typeface="+mj-ea"/>
                <a:ea typeface="+mj-ea"/>
              </a:endParaRPr>
            </a:p>
          </p:txBody>
        </p: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B1B2FE7-E97A-4D20-9F38-E103EB698EE1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39719209-FCB6-4C27-905C-25F93A4F7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E2CCA3-B7C2-4581-8793-EE90A459DEB5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88639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슬라이드 번호 개체 틀 1">
            <a:extLst>
              <a:ext uri="{FF2B5EF4-FFF2-40B4-BE49-F238E27FC236}">
                <a16:creationId xmlns:a16="http://schemas.microsoft.com/office/drawing/2014/main" id="{823E9B4E-2881-48B2-A57A-A1C0B81B4E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7C77EB-9EBE-48E7-9A58-6125A458D1D7}" type="slidenum">
              <a:rPr lang="ko-KR" altLang="en-US" smtClean="0"/>
              <a:t>9</a:t>
            </a:fld>
            <a:endParaRPr lang="ko-KR" alt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CA3DE472-4312-4173-A28A-39BB81B1BA81}"/>
              </a:ext>
            </a:extLst>
          </p:cNvPr>
          <p:cNvSpPr txBox="1"/>
          <p:nvPr/>
        </p:nvSpPr>
        <p:spPr>
          <a:xfrm>
            <a:off x="1509592" y="379867"/>
            <a:ext cx="2656496" cy="353943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r>
              <a:rPr lang="ko-KR" altLang="en-US" sz="1700" b="1" dirty="0">
                <a:solidFill>
                  <a:schemeClr val="bg1"/>
                </a:solidFill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사회와 디지털 시민성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3FAE7F2-A254-4A47-8DDA-08A84E119975}"/>
              </a:ext>
            </a:extLst>
          </p:cNvPr>
          <p:cNvSpPr txBox="1"/>
          <p:nvPr/>
        </p:nvSpPr>
        <p:spPr>
          <a:xfrm>
            <a:off x="2956812" y="1211535"/>
            <a:ext cx="3230373" cy="488595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8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시민성의 요소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F4B316E0-814C-443F-ABC2-F07DFFB34D5F}"/>
              </a:ext>
            </a:extLst>
          </p:cNvPr>
          <p:cNvGrpSpPr/>
          <p:nvPr/>
        </p:nvGrpSpPr>
        <p:grpSpPr>
          <a:xfrm>
            <a:off x="537286" y="3106076"/>
            <a:ext cx="8063082" cy="2520701"/>
            <a:chOff x="537286" y="3106076"/>
            <a:chExt cx="8063082" cy="2520701"/>
          </a:xfrm>
        </p:grpSpPr>
        <p:pic>
          <p:nvPicPr>
            <p:cNvPr id="11" name="그림 10">
              <a:extLst>
                <a:ext uri="{FF2B5EF4-FFF2-40B4-BE49-F238E27FC236}">
                  <a16:creationId xmlns:a16="http://schemas.microsoft.com/office/drawing/2014/main" id="{58199CDF-5B4F-4430-A3DD-2C4CA0587F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7286" y="3106076"/>
              <a:ext cx="2590805" cy="2410973"/>
            </a:xfrm>
            <a:prstGeom prst="rect">
              <a:avLst/>
            </a:prstGeom>
          </p:spPr>
        </p:pic>
        <p:pic>
          <p:nvPicPr>
            <p:cNvPr id="13" name="그림 12">
              <a:extLst>
                <a:ext uri="{FF2B5EF4-FFF2-40B4-BE49-F238E27FC236}">
                  <a16:creationId xmlns:a16="http://schemas.microsoft.com/office/drawing/2014/main" id="{8D1A46A0-AC94-4AB6-9623-6DECA40BFA9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247517" y="3106076"/>
              <a:ext cx="2590805" cy="2520701"/>
            </a:xfrm>
            <a:prstGeom prst="rect">
              <a:avLst/>
            </a:prstGeom>
          </p:spPr>
        </p:pic>
        <p:pic>
          <p:nvPicPr>
            <p:cNvPr id="18" name="그림 17">
              <a:extLst>
                <a:ext uri="{FF2B5EF4-FFF2-40B4-BE49-F238E27FC236}">
                  <a16:creationId xmlns:a16="http://schemas.microsoft.com/office/drawing/2014/main" id="{F66303F0-65BA-422C-9068-929267B0FA4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57747" y="3106076"/>
              <a:ext cx="2642621" cy="2432309"/>
            </a:xfrm>
            <a:prstGeom prst="rect">
              <a:avLst/>
            </a:prstGeom>
          </p:spPr>
        </p:pic>
        <p:grpSp>
          <p:nvGrpSpPr>
            <p:cNvPr id="29" name="그룹 28">
              <a:extLst>
                <a:ext uri="{FF2B5EF4-FFF2-40B4-BE49-F238E27FC236}">
                  <a16:creationId xmlns:a16="http://schemas.microsoft.com/office/drawing/2014/main" id="{20E4BE4E-E57C-429C-91FA-ED6617980FBE}"/>
                </a:ext>
              </a:extLst>
            </p:cNvPr>
            <p:cNvGrpSpPr/>
            <p:nvPr/>
          </p:nvGrpSpPr>
          <p:grpSpPr>
            <a:xfrm>
              <a:off x="590249" y="3945310"/>
              <a:ext cx="2277538" cy="1161133"/>
              <a:chOff x="590249" y="4010463"/>
              <a:chExt cx="2277538" cy="1161133"/>
            </a:xfrm>
          </p:grpSpPr>
          <p:sp>
            <p:nvSpPr>
              <p:cNvPr id="9" name="직사각형 8">
                <a:extLst>
                  <a:ext uri="{FF2B5EF4-FFF2-40B4-BE49-F238E27FC236}">
                    <a16:creationId xmlns:a16="http://schemas.microsoft.com/office/drawing/2014/main" id="{09D58A20-0B9E-448B-8DA5-A6831F951DD1}"/>
                  </a:ext>
                </a:extLst>
              </p:cNvPr>
              <p:cNvSpPr/>
              <p:nvPr/>
            </p:nvSpPr>
            <p:spPr>
              <a:xfrm>
                <a:off x="590249" y="4010463"/>
                <a:ext cx="2277538" cy="392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ko-KR" altLang="en-US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디지털 의사소통</a:t>
                </a:r>
                <a:endParaRPr lang="ko-KR" altLang="en-US" dirty="0">
                  <a:solidFill>
                    <a:srgbClr val="E16B0A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28" name="직사각형 27">
                <a:extLst>
                  <a:ext uri="{FF2B5EF4-FFF2-40B4-BE49-F238E27FC236}">
                    <a16:creationId xmlns:a16="http://schemas.microsoft.com/office/drawing/2014/main" id="{38733500-7D5F-4968-8881-8B3A339BF1DC}"/>
                  </a:ext>
                </a:extLst>
              </p:cNvPr>
              <p:cNvSpPr/>
              <p:nvPr/>
            </p:nvSpPr>
            <p:spPr>
              <a:xfrm>
                <a:off x="590249" y="4432932"/>
                <a:ext cx="227753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정보를 서로 교환하고</a:t>
                </a:r>
              </a:p>
              <a:p>
                <a:pPr algn="ctr"/>
                <a:r>
                  <a:rPr lang="ko-KR" altLang="en-US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소통하는 능력을</a:t>
                </a:r>
              </a:p>
              <a:p>
                <a:pPr algn="ctr"/>
                <a:r>
                  <a:rPr lang="ko-KR" altLang="en-US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갖추는 것</a:t>
                </a:r>
                <a:endParaRPr lang="ko-KR" altLang="en-US" sz="1400" dirty="0">
                  <a:solidFill>
                    <a:srgbClr val="E16B0A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30" name="그룹 29">
              <a:extLst>
                <a:ext uri="{FF2B5EF4-FFF2-40B4-BE49-F238E27FC236}">
                  <a16:creationId xmlns:a16="http://schemas.microsoft.com/office/drawing/2014/main" id="{7DD0C1F9-90F0-4FF5-8DCE-EE4CD7B05079}"/>
                </a:ext>
              </a:extLst>
            </p:cNvPr>
            <p:cNvGrpSpPr/>
            <p:nvPr/>
          </p:nvGrpSpPr>
          <p:grpSpPr>
            <a:xfrm>
              <a:off x="3276052" y="4010463"/>
              <a:ext cx="2277538" cy="1161133"/>
              <a:chOff x="590249" y="4010463"/>
              <a:chExt cx="2277538" cy="1161133"/>
            </a:xfrm>
          </p:grpSpPr>
          <p:sp>
            <p:nvSpPr>
              <p:cNvPr id="31" name="직사각형 30">
                <a:extLst>
                  <a:ext uri="{FF2B5EF4-FFF2-40B4-BE49-F238E27FC236}">
                    <a16:creationId xmlns:a16="http://schemas.microsoft.com/office/drawing/2014/main" id="{844130EE-FD42-4DE9-B005-43A3A6F71946}"/>
                  </a:ext>
                </a:extLst>
              </p:cNvPr>
              <p:cNvSpPr/>
              <p:nvPr/>
            </p:nvSpPr>
            <p:spPr>
              <a:xfrm>
                <a:off x="590249" y="4010463"/>
                <a:ext cx="2277538" cy="392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ko-KR" altLang="en-US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디지털 </a:t>
                </a:r>
                <a:r>
                  <a:rPr lang="ko-KR" altLang="en-US" b="1" dirty="0" err="1">
                    <a:solidFill>
                      <a:srgbClr val="E16B0A"/>
                    </a:solidFill>
                    <a:latin typeface="+mj-ea"/>
                    <a:ea typeface="+mj-ea"/>
                  </a:rPr>
                  <a:t>리터러시</a:t>
                </a:r>
                <a:endParaRPr lang="ko-KR" altLang="en-US" dirty="0">
                  <a:solidFill>
                    <a:srgbClr val="E16B0A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2" name="직사각형 31">
                <a:extLst>
                  <a:ext uri="{FF2B5EF4-FFF2-40B4-BE49-F238E27FC236}">
                    <a16:creationId xmlns:a16="http://schemas.microsoft.com/office/drawing/2014/main" id="{FA558708-62AC-49FB-B933-649E35B73F3D}"/>
                  </a:ext>
                </a:extLst>
              </p:cNvPr>
              <p:cNvSpPr/>
              <p:nvPr/>
            </p:nvSpPr>
            <p:spPr>
              <a:xfrm>
                <a:off x="590249" y="4432932"/>
                <a:ext cx="227753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미디어를 이용할 때</a:t>
                </a:r>
              </a:p>
              <a:p>
                <a:pPr algn="ctr"/>
                <a:r>
                  <a:rPr lang="ko-KR" altLang="en-US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필요한 기술을 학습하고</a:t>
                </a:r>
                <a:r>
                  <a:rPr lang="en-US" altLang="ko-KR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,</a:t>
                </a:r>
              </a:p>
              <a:p>
                <a:pPr algn="ctr"/>
                <a:r>
                  <a:rPr lang="ko-KR" altLang="en-US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활용 능력을 키우는 것</a:t>
                </a:r>
                <a:endParaRPr lang="ko-KR" altLang="en-US" sz="1400" dirty="0">
                  <a:solidFill>
                    <a:srgbClr val="E16B0A"/>
                  </a:solidFill>
                  <a:latin typeface="+mj-ea"/>
                  <a:ea typeface="+mj-ea"/>
                </a:endParaRPr>
              </a:p>
            </p:txBody>
          </p:sp>
        </p:grpSp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AE7F5D5F-C9AE-445E-BAB2-C9B501A6227D}"/>
                </a:ext>
              </a:extLst>
            </p:cNvPr>
            <p:cNvGrpSpPr/>
            <p:nvPr/>
          </p:nvGrpSpPr>
          <p:grpSpPr>
            <a:xfrm>
              <a:off x="6178132" y="3965198"/>
              <a:ext cx="2277538" cy="1161133"/>
              <a:chOff x="554037" y="4010463"/>
              <a:chExt cx="2277538" cy="1161133"/>
            </a:xfrm>
          </p:grpSpPr>
          <p:sp>
            <p:nvSpPr>
              <p:cNvPr id="34" name="직사각형 33">
                <a:extLst>
                  <a:ext uri="{FF2B5EF4-FFF2-40B4-BE49-F238E27FC236}">
                    <a16:creationId xmlns:a16="http://schemas.microsoft.com/office/drawing/2014/main" id="{4D09E53D-F187-4ABE-A527-6DA2F31D046D}"/>
                  </a:ext>
                </a:extLst>
              </p:cNvPr>
              <p:cNvSpPr/>
              <p:nvPr/>
            </p:nvSpPr>
            <p:spPr>
              <a:xfrm>
                <a:off x="554037" y="4010463"/>
                <a:ext cx="2277538" cy="392415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>
                  <a:lnSpc>
                    <a:spcPts val="2400"/>
                  </a:lnSpc>
                </a:pPr>
                <a:r>
                  <a:rPr lang="ko-KR" altLang="en-US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디지털 거래</a:t>
                </a:r>
                <a:endParaRPr lang="ko-KR" altLang="en-US" dirty="0">
                  <a:solidFill>
                    <a:srgbClr val="E16B0A"/>
                  </a:solidFill>
                  <a:latin typeface="+mj-ea"/>
                  <a:ea typeface="+mj-ea"/>
                </a:endParaRPr>
              </a:p>
            </p:txBody>
          </p:sp>
          <p:sp>
            <p:nvSpPr>
              <p:cNvPr id="35" name="직사각형 34">
                <a:extLst>
                  <a:ext uri="{FF2B5EF4-FFF2-40B4-BE49-F238E27FC236}">
                    <a16:creationId xmlns:a16="http://schemas.microsoft.com/office/drawing/2014/main" id="{85B74D81-A067-4CE0-9B92-C2A71767F5A5}"/>
                  </a:ext>
                </a:extLst>
              </p:cNvPr>
              <p:cNvSpPr/>
              <p:nvPr/>
            </p:nvSpPr>
            <p:spPr>
              <a:xfrm>
                <a:off x="554037" y="4432932"/>
                <a:ext cx="2277538" cy="73866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ko-KR" altLang="en-US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디지털 경제를 이용하여</a:t>
                </a:r>
              </a:p>
              <a:p>
                <a:pPr algn="ctr"/>
                <a:r>
                  <a:rPr lang="ko-KR" altLang="en-US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합리적인 소비자가</a:t>
                </a:r>
              </a:p>
              <a:p>
                <a:pPr algn="ctr"/>
                <a:r>
                  <a:rPr lang="ko-KR" altLang="en-US" sz="1400" b="1" dirty="0">
                    <a:solidFill>
                      <a:srgbClr val="E16B0A"/>
                    </a:solidFill>
                    <a:latin typeface="+mj-ea"/>
                    <a:ea typeface="+mj-ea"/>
                  </a:rPr>
                  <a:t>되는 것</a:t>
                </a:r>
                <a:endParaRPr lang="ko-KR" altLang="en-US" sz="1400" dirty="0">
                  <a:solidFill>
                    <a:srgbClr val="E16B0A"/>
                  </a:solidFill>
                  <a:latin typeface="+mj-ea"/>
                  <a:ea typeface="+mj-ea"/>
                </a:endParaRPr>
              </a:p>
            </p:txBody>
          </p:sp>
        </p:grpSp>
      </p:grpSp>
      <p:grpSp>
        <p:nvGrpSpPr>
          <p:cNvPr id="36" name="그룹 35">
            <a:extLst>
              <a:ext uri="{FF2B5EF4-FFF2-40B4-BE49-F238E27FC236}">
                <a16:creationId xmlns:a16="http://schemas.microsoft.com/office/drawing/2014/main" id="{EB1B2FE7-E97A-4D20-9F38-E103EB698EE1}"/>
              </a:ext>
            </a:extLst>
          </p:cNvPr>
          <p:cNvGrpSpPr/>
          <p:nvPr/>
        </p:nvGrpSpPr>
        <p:grpSpPr>
          <a:xfrm>
            <a:off x="7785141" y="1128212"/>
            <a:ext cx="972314" cy="853442"/>
            <a:chOff x="7785141" y="1128212"/>
            <a:chExt cx="972314" cy="853442"/>
          </a:xfrm>
        </p:grpSpPr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39719209-FCB6-4C27-905C-25F93A4F79D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85141" y="1128212"/>
              <a:ext cx="972314" cy="853442"/>
            </a:xfrm>
            <a:prstGeom prst="rect">
              <a:avLst/>
            </a:prstGeom>
          </p:spPr>
        </p:pic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EDE2CCA3-B7C2-4581-8793-EE90A459DEB5}"/>
                </a:ext>
              </a:extLst>
            </p:cNvPr>
            <p:cNvSpPr txBox="1"/>
            <p:nvPr/>
          </p:nvSpPr>
          <p:spPr>
            <a:xfrm>
              <a:off x="7851577" y="1186234"/>
              <a:ext cx="665567" cy="707245"/>
            </a:xfrm>
            <a:prstGeom prst="rect">
              <a:avLst/>
            </a:prstGeom>
            <a:noFill/>
          </p:spPr>
          <p:txBody>
            <a:bodyPr wrap="none" rtlCol="0" anchor="ctr" anchorCtr="0">
              <a:spAutoFit/>
            </a:bodyPr>
            <a:lstStyle/>
            <a:p>
              <a:pPr algn="ctr">
                <a:lnSpc>
                  <a:spcPts val="2500"/>
                </a:lnSpc>
              </a:pPr>
              <a:r>
                <a:rPr lang="ko-KR" altLang="en-US" sz="1400" dirty="0" err="1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활동지</a:t>
              </a:r>
              <a:b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</a:br>
              <a:r>
                <a:rPr lang="en-US" altLang="ko-KR" sz="1400" dirty="0">
                  <a:latin typeface="나눔바른고딕" panose="020B0603020101020101" pitchFamily="50" charset="-127"/>
                  <a:ea typeface="나눔바른고딕" panose="020B0603020101020101" pitchFamily="50" charset="-127"/>
                </a:rPr>
                <a:t>2</a:t>
              </a:r>
              <a:endParaRPr lang="ko-KR" altLang="en-US" sz="1400" dirty="0">
                <a:latin typeface="나눔바른고딕" panose="020B0603020101020101" pitchFamily="50" charset="-127"/>
                <a:ea typeface="나눔바른고딕" panose="020B0603020101020101" pitchFamily="50" charset="-127"/>
              </a:endParaRPr>
            </a:p>
          </p:txBody>
        </p:sp>
      </p:grpSp>
      <p:sp>
        <p:nvSpPr>
          <p:cNvPr id="41" name="TextBox 40">
            <a:extLst>
              <a:ext uri="{FF2B5EF4-FFF2-40B4-BE49-F238E27FC236}">
                <a16:creationId xmlns:a16="http://schemas.microsoft.com/office/drawing/2014/main" id="{D414AB7B-3B9E-46F6-8CF8-62236D637AE0}"/>
              </a:ext>
            </a:extLst>
          </p:cNvPr>
          <p:cNvSpPr txBox="1"/>
          <p:nvPr/>
        </p:nvSpPr>
        <p:spPr>
          <a:xfrm>
            <a:off x="2441762" y="2210270"/>
            <a:ext cx="4713150" cy="465512"/>
          </a:xfrm>
          <a:prstGeom prst="rect">
            <a:avLst/>
          </a:prstGeom>
          <a:noFill/>
        </p:spPr>
        <p:txBody>
          <a:bodyPr wrap="none" rtlCol="0" anchor="ctr" anchorCtr="0">
            <a:spAutoFit/>
          </a:bodyPr>
          <a:lstStyle/>
          <a:p>
            <a:pPr algn="ctr">
              <a:lnSpc>
                <a:spcPts val="3000"/>
              </a:lnSpc>
            </a:pPr>
            <a:r>
              <a:rPr lang="ko-KR" altLang="en-US" sz="2200" b="1" dirty="0">
                <a:latin typeface="나눔바른고딕" panose="020B0603020101020101" pitchFamily="50" charset="-127"/>
                <a:ea typeface="나눔바른고딕" panose="020B0603020101020101" pitchFamily="50" charset="-127"/>
              </a:rPr>
              <a:t>디지털 사회의 시민은 타인과 소통합니다</a:t>
            </a:r>
          </a:p>
        </p:txBody>
      </p:sp>
      <p:pic>
        <p:nvPicPr>
          <p:cNvPr id="7" name="그림 6">
            <a:extLst>
              <a:ext uri="{FF2B5EF4-FFF2-40B4-BE49-F238E27FC236}">
                <a16:creationId xmlns:a16="http://schemas.microsoft.com/office/drawing/2014/main" id="{734FC728-1EA8-40E9-8C94-B297937C7D30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7194"/>
          <a:stretch/>
        </p:blipFill>
        <p:spPr>
          <a:xfrm>
            <a:off x="1889092" y="2094428"/>
            <a:ext cx="5335574" cy="6492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118096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테마">
  <a:themeElements>
    <a:clrScheme name="Office 테마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나눔바른고딕">
      <a:majorFont>
        <a:latin typeface="Calibri Light"/>
        <a:ea typeface="나눔바른고딕"/>
        <a:cs typeface=""/>
      </a:majorFont>
      <a:minorFont>
        <a:latin typeface="Calibri"/>
        <a:ea typeface="나눔바른고딕"/>
        <a:cs typeface=""/>
      </a:minorFont>
    </a:fontScheme>
    <a:fmtScheme name="Office 테마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1062</TotalTime>
  <Words>1613</Words>
  <Application>Microsoft Office PowerPoint</Application>
  <PresentationFormat>화면 슬라이드 쇼(4:3)</PresentationFormat>
  <Paragraphs>241</Paragraphs>
  <Slides>17</Slides>
  <Notes>17</Notes>
  <HiddenSlides>0</HiddenSlides>
  <MMClips>0</MMClips>
  <ScaleCrop>false</ScaleCrop>
  <HeadingPairs>
    <vt:vector size="6" baseType="variant">
      <vt:variant>
        <vt:lpstr>사용한 글꼴</vt:lpstr>
      </vt:variant>
      <vt:variant>
        <vt:i4>6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17</vt:i4>
      </vt:variant>
    </vt:vector>
  </HeadingPairs>
  <TitlesOfParts>
    <vt:vector size="24" baseType="lpstr">
      <vt:lpstr>Wingdings</vt:lpstr>
      <vt:lpstr>나눔바른고딕</vt:lpstr>
      <vt:lpstr>Arial</vt:lpstr>
      <vt:lpstr>나눔바른고딕OTF Light</vt:lpstr>
      <vt:lpstr>Calibri</vt:lpstr>
      <vt:lpstr>맑은 고딕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indnp</dc:creator>
  <cp:lastModifiedBy>USER</cp:lastModifiedBy>
  <cp:revision>74</cp:revision>
  <dcterms:created xsi:type="dcterms:W3CDTF">2020-12-16T02:26:52Z</dcterms:created>
  <dcterms:modified xsi:type="dcterms:W3CDTF">2022-05-17T08:19:00Z</dcterms:modified>
</cp:coreProperties>
</file>